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3" r:id="rId2"/>
    <p:sldId id="4319" r:id="rId3"/>
    <p:sldId id="4320" r:id="rId4"/>
    <p:sldId id="444" r:id="rId5"/>
    <p:sldId id="4323" r:id="rId6"/>
    <p:sldId id="4432" r:id="rId7"/>
    <p:sldId id="4288" r:id="rId8"/>
    <p:sldId id="4417" r:id="rId9"/>
    <p:sldId id="4405" r:id="rId10"/>
    <p:sldId id="4295" r:id="rId11"/>
    <p:sldId id="4412" r:id="rId12"/>
    <p:sldId id="4425" r:id="rId13"/>
    <p:sldId id="4426" r:id="rId14"/>
    <p:sldId id="4289" r:id="rId15"/>
    <p:sldId id="4374" r:id="rId16"/>
    <p:sldId id="4378" r:id="rId17"/>
    <p:sldId id="4373" r:id="rId18"/>
    <p:sldId id="4379" r:id="rId19"/>
    <p:sldId id="4380" r:id="rId20"/>
    <p:sldId id="4381" r:id="rId21"/>
    <p:sldId id="4382" r:id="rId22"/>
    <p:sldId id="4383" r:id="rId23"/>
    <p:sldId id="4384" r:id="rId24"/>
    <p:sldId id="4385" r:id="rId25"/>
    <p:sldId id="4386" r:id="rId26"/>
    <p:sldId id="4387" r:id="rId27"/>
    <p:sldId id="4390" r:id="rId28"/>
    <p:sldId id="4437" r:id="rId29"/>
    <p:sldId id="4406" r:id="rId30"/>
    <p:sldId id="4413" r:id="rId31"/>
    <p:sldId id="4423" r:id="rId32"/>
    <p:sldId id="4424" r:id="rId33"/>
    <p:sldId id="4427" r:id="rId34"/>
    <p:sldId id="4414" r:id="rId35"/>
    <p:sldId id="4428" r:id="rId36"/>
    <p:sldId id="4435" r:id="rId37"/>
    <p:sldId id="4411" r:id="rId38"/>
    <p:sldId id="4388" r:id="rId39"/>
    <p:sldId id="4369" r:id="rId40"/>
    <p:sldId id="4370" r:id="rId41"/>
    <p:sldId id="4392" r:id="rId42"/>
    <p:sldId id="4393" r:id="rId43"/>
    <p:sldId id="391" r:id="rId44"/>
    <p:sldId id="4400" r:id="rId45"/>
    <p:sldId id="4326" r:id="rId46"/>
    <p:sldId id="4328" r:id="rId47"/>
    <p:sldId id="4331" r:id="rId48"/>
    <p:sldId id="4371" r:id="rId49"/>
    <p:sldId id="309" r:id="rId50"/>
    <p:sldId id="4336" r:id="rId51"/>
    <p:sldId id="315" r:id="rId52"/>
    <p:sldId id="4436" r:id="rId53"/>
    <p:sldId id="29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AB3A-29A6-DFEE-BD98-EF39BFFC1F05}"/>
              </a:ext>
            </a:extLst>
          </p:cNvPr>
          <p:cNvSpPr>
            <a:spLocks noGrp="1"/>
          </p:cNvSpPr>
          <p:nvPr>
            <p:ph type="ctrTitle"/>
          </p:nvPr>
        </p:nvSpPr>
        <p:spPr>
          <a:xfrm>
            <a:off x="1524000" y="1122363"/>
            <a:ext cx="9144000" cy="2387600"/>
          </a:xfrm>
        </p:spPr>
        <p:txBody>
          <a:bodyPr anchor="b"/>
          <a:lstStyle>
            <a:lvl1pPr algn="ctr">
              <a:defRPr sz="6000" b="1" i="1">
                <a:latin typeface="Garamond" panose="02020404030301010803"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6CE5CF12-38FC-E9AF-C7A1-3400183156AE}"/>
              </a:ext>
            </a:extLst>
          </p:cNvPr>
          <p:cNvSpPr>
            <a:spLocks noGrp="1"/>
          </p:cNvSpPr>
          <p:nvPr>
            <p:ph type="subTitle" idx="1"/>
          </p:nvPr>
        </p:nvSpPr>
        <p:spPr>
          <a:xfrm>
            <a:off x="1524000" y="3602038"/>
            <a:ext cx="9144000" cy="1655762"/>
          </a:xfrm>
        </p:spPr>
        <p:txBody>
          <a:bodyPr/>
          <a:lstStyle>
            <a:lvl1pPr marL="0" indent="0" algn="ctr">
              <a:buNone/>
              <a:defRPr sz="2400" i="1">
                <a:latin typeface="Garamond" panose="020204040303010108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860FCD-458D-4E43-4383-761668C08F1B}"/>
              </a:ext>
            </a:extLst>
          </p:cNvPr>
          <p:cNvSpPr>
            <a:spLocks noGrp="1"/>
          </p:cNvSpPr>
          <p:nvPr>
            <p:ph type="dt" sz="half" idx="10"/>
          </p:nvPr>
        </p:nvSpPr>
        <p:spPr/>
        <p:txBody>
          <a:bodyPr/>
          <a:lstStyle/>
          <a:p>
            <a:fld id="{373503AD-24D2-F04B-A5C1-AA31754D0B29}" type="datetimeFigureOut">
              <a:t>3/5/24</a:t>
            </a:fld>
            <a:endParaRPr lang="en-US"/>
          </a:p>
        </p:txBody>
      </p:sp>
      <p:sp>
        <p:nvSpPr>
          <p:cNvPr id="5" name="Footer Placeholder 4">
            <a:extLst>
              <a:ext uri="{FF2B5EF4-FFF2-40B4-BE49-F238E27FC236}">
                <a16:creationId xmlns:a16="http://schemas.microsoft.com/office/drawing/2014/main" id="{D1B2C482-3E9F-C58A-8385-3FD092398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3B55F-4685-78A8-3C5E-C85E35D885D3}"/>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025657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267E-81CC-F7F8-9DBA-AB2394D38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FFE4B-D240-94D3-5140-66C4985B78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D0411-E2C1-AC06-E40A-B13FA9AC34C0}"/>
              </a:ext>
            </a:extLst>
          </p:cNvPr>
          <p:cNvSpPr>
            <a:spLocks noGrp="1"/>
          </p:cNvSpPr>
          <p:nvPr>
            <p:ph type="dt" sz="half" idx="10"/>
          </p:nvPr>
        </p:nvSpPr>
        <p:spPr/>
        <p:txBody>
          <a:bodyPr/>
          <a:lstStyle/>
          <a:p>
            <a:fld id="{373503AD-24D2-F04B-A5C1-AA31754D0B29}" type="datetimeFigureOut">
              <a:t>3/5/24</a:t>
            </a:fld>
            <a:endParaRPr lang="en-US"/>
          </a:p>
        </p:txBody>
      </p:sp>
      <p:sp>
        <p:nvSpPr>
          <p:cNvPr id="5" name="Footer Placeholder 4">
            <a:extLst>
              <a:ext uri="{FF2B5EF4-FFF2-40B4-BE49-F238E27FC236}">
                <a16:creationId xmlns:a16="http://schemas.microsoft.com/office/drawing/2014/main" id="{32A1386E-7A89-2DFF-6177-D4FD5A8E0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93D28-63D2-BB70-16DF-1DD1DE52BE26}"/>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91864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D3DC68-7388-25FF-0F7C-C72D7F34B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E38907-869C-1080-2002-FB051E83A5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757DF-7A85-348C-5F94-CD8677C61848}"/>
              </a:ext>
            </a:extLst>
          </p:cNvPr>
          <p:cNvSpPr>
            <a:spLocks noGrp="1"/>
          </p:cNvSpPr>
          <p:nvPr>
            <p:ph type="dt" sz="half" idx="10"/>
          </p:nvPr>
        </p:nvSpPr>
        <p:spPr/>
        <p:txBody>
          <a:bodyPr/>
          <a:lstStyle/>
          <a:p>
            <a:fld id="{373503AD-24D2-F04B-A5C1-AA31754D0B29}" type="datetimeFigureOut">
              <a:t>3/5/24</a:t>
            </a:fld>
            <a:endParaRPr lang="en-US"/>
          </a:p>
        </p:txBody>
      </p:sp>
      <p:sp>
        <p:nvSpPr>
          <p:cNvPr id="5" name="Footer Placeholder 4">
            <a:extLst>
              <a:ext uri="{FF2B5EF4-FFF2-40B4-BE49-F238E27FC236}">
                <a16:creationId xmlns:a16="http://schemas.microsoft.com/office/drawing/2014/main" id="{E8A8683E-816F-6E1A-A80F-81574D631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CBC1B-47DC-B7D3-7968-C87D6C7FA6FF}"/>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957279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a:prstGeom prst="rect">
            <a:avLst/>
          </a:prstGeo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http://ontologist.com</a:t>
            </a:r>
          </a:p>
        </p:txBody>
      </p:sp>
      <p:sp>
        <p:nvSpPr>
          <p:cNvPr id="6" name="Rectangle 6"/>
          <p:cNvSpPr>
            <a:spLocks noGrp="1" noChangeArrowheads="1"/>
          </p:cNvSpPr>
          <p:nvPr>
            <p:ph type="sldNum" sz="quarter" idx="12"/>
          </p:nvPr>
        </p:nvSpPr>
        <p:spPr>
          <a:ln/>
        </p:spPr>
        <p:txBody>
          <a:bodyPr/>
          <a:lstStyle>
            <a:lvl1pPr>
              <a:defRPr/>
            </a:lvl1pPr>
          </a:lstStyle>
          <a:p>
            <a:pPr>
              <a:defRPr/>
            </a:pPr>
            <a:fld id="{C411CC99-896E-46B2-9B2B-ED07EA2F8C3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91666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E112-A927-1C8B-4937-ED78DFF1B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C591FF-0BA0-BCAC-2C51-C55A2A2935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5C3C4-2370-B734-AFA3-F1F96925E7E1}"/>
              </a:ext>
            </a:extLst>
          </p:cNvPr>
          <p:cNvSpPr>
            <a:spLocks noGrp="1"/>
          </p:cNvSpPr>
          <p:nvPr>
            <p:ph type="dt" sz="half" idx="10"/>
          </p:nvPr>
        </p:nvSpPr>
        <p:spPr/>
        <p:txBody>
          <a:bodyPr/>
          <a:lstStyle/>
          <a:p>
            <a:fld id="{373503AD-24D2-F04B-A5C1-AA31754D0B29}" type="datetimeFigureOut">
              <a:t>3/5/24</a:t>
            </a:fld>
            <a:endParaRPr lang="en-US"/>
          </a:p>
        </p:txBody>
      </p:sp>
      <p:sp>
        <p:nvSpPr>
          <p:cNvPr id="5" name="Footer Placeholder 4">
            <a:extLst>
              <a:ext uri="{FF2B5EF4-FFF2-40B4-BE49-F238E27FC236}">
                <a16:creationId xmlns:a16="http://schemas.microsoft.com/office/drawing/2014/main" id="{6873588F-BFE8-14DC-7927-C6078500A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7CD1F8-C396-DE68-E171-06B5B9E9FD9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48315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ED80-6B29-BF97-5E24-90120002A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2BC69B-2519-C00A-7ED6-4B3D850CE2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D8F03B-6149-6334-C0CD-343AB4C3B0B0}"/>
              </a:ext>
            </a:extLst>
          </p:cNvPr>
          <p:cNvSpPr>
            <a:spLocks noGrp="1"/>
          </p:cNvSpPr>
          <p:nvPr>
            <p:ph type="dt" sz="half" idx="10"/>
          </p:nvPr>
        </p:nvSpPr>
        <p:spPr/>
        <p:txBody>
          <a:bodyPr/>
          <a:lstStyle/>
          <a:p>
            <a:fld id="{373503AD-24D2-F04B-A5C1-AA31754D0B29}" type="datetimeFigureOut">
              <a:t>3/5/24</a:t>
            </a:fld>
            <a:endParaRPr lang="en-US"/>
          </a:p>
        </p:txBody>
      </p:sp>
      <p:sp>
        <p:nvSpPr>
          <p:cNvPr id="5" name="Footer Placeholder 4">
            <a:extLst>
              <a:ext uri="{FF2B5EF4-FFF2-40B4-BE49-F238E27FC236}">
                <a16:creationId xmlns:a16="http://schemas.microsoft.com/office/drawing/2014/main" id="{29593516-BB31-DA4D-AB6F-BFB01C128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D5CDE-B307-21F2-867C-DC4DF8C4E40C}"/>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704082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9E6A-17B8-778C-FF75-E619928E45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F12D5B-44EE-EA69-D35D-B626A46A3B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098F79-219E-C8B9-56F1-2A85BCDD22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6C47F3-7FED-DB77-E9F1-E29624879858}"/>
              </a:ext>
            </a:extLst>
          </p:cNvPr>
          <p:cNvSpPr>
            <a:spLocks noGrp="1"/>
          </p:cNvSpPr>
          <p:nvPr>
            <p:ph type="dt" sz="half" idx="10"/>
          </p:nvPr>
        </p:nvSpPr>
        <p:spPr/>
        <p:txBody>
          <a:bodyPr/>
          <a:lstStyle/>
          <a:p>
            <a:fld id="{373503AD-24D2-F04B-A5C1-AA31754D0B29}" type="datetimeFigureOut">
              <a:t>3/5/24</a:t>
            </a:fld>
            <a:endParaRPr lang="en-US"/>
          </a:p>
        </p:txBody>
      </p:sp>
      <p:sp>
        <p:nvSpPr>
          <p:cNvPr id="6" name="Footer Placeholder 5">
            <a:extLst>
              <a:ext uri="{FF2B5EF4-FFF2-40B4-BE49-F238E27FC236}">
                <a16:creationId xmlns:a16="http://schemas.microsoft.com/office/drawing/2014/main" id="{18EF1799-6EFC-203F-E1CB-253CAC90D6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1442B-11ED-F7AA-01B8-2C3F0A493070}"/>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884183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C431-DE4B-789D-E456-86E843FE98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58DA6-172B-3E50-92E9-D56DE9F2FD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86F6EC-1FD3-07D2-3AD8-FA4B913BE2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C3ABFD-6F34-181F-BECB-84D0612FAF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9D10FC-BD05-41C3-DE2E-969CC433D3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8D0D49-9A1B-0478-BDC8-4764F5078B45}"/>
              </a:ext>
            </a:extLst>
          </p:cNvPr>
          <p:cNvSpPr>
            <a:spLocks noGrp="1"/>
          </p:cNvSpPr>
          <p:nvPr>
            <p:ph type="dt" sz="half" idx="10"/>
          </p:nvPr>
        </p:nvSpPr>
        <p:spPr/>
        <p:txBody>
          <a:bodyPr/>
          <a:lstStyle/>
          <a:p>
            <a:fld id="{373503AD-24D2-F04B-A5C1-AA31754D0B29}" type="datetimeFigureOut">
              <a:t>3/5/24</a:t>
            </a:fld>
            <a:endParaRPr lang="en-US"/>
          </a:p>
        </p:txBody>
      </p:sp>
      <p:sp>
        <p:nvSpPr>
          <p:cNvPr id="8" name="Footer Placeholder 7">
            <a:extLst>
              <a:ext uri="{FF2B5EF4-FFF2-40B4-BE49-F238E27FC236}">
                <a16:creationId xmlns:a16="http://schemas.microsoft.com/office/drawing/2014/main" id="{F9EB4F06-A0FC-EA87-1CE2-78BCB70A0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07FF98-CB54-9036-8EDA-027CE6AB532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660292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E020-6054-97A7-8621-F2F73D571E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2E7FC6-2721-FF5D-3412-027453A5AE5A}"/>
              </a:ext>
            </a:extLst>
          </p:cNvPr>
          <p:cNvSpPr>
            <a:spLocks noGrp="1"/>
          </p:cNvSpPr>
          <p:nvPr>
            <p:ph type="dt" sz="half" idx="10"/>
          </p:nvPr>
        </p:nvSpPr>
        <p:spPr/>
        <p:txBody>
          <a:bodyPr/>
          <a:lstStyle/>
          <a:p>
            <a:fld id="{373503AD-24D2-F04B-A5C1-AA31754D0B29}" type="datetimeFigureOut">
              <a:t>3/5/24</a:t>
            </a:fld>
            <a:endParaRPr lang="en-US"/>
          </a:p>
        </p:txBody>
      </p:sp>
      <p:sp>
        <p:nvSpPr>
          <p:cNvPr id="4" name="Footer Placeholder 3">
            <a:extLst>
              <a:ext uri="{FF2B5EF4-FFF2-40B4-BE49-F238E27FC236}">
                <a16:creationId xmlns:a16="http://schemas.microsoft.com/office/drawing/2014/main" id="{89BF4897-9117-CB63-FB09-E27C92E12A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CC934C-583B-7272-2491-DC5C122039A5}"/>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564764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54F60B-7360-BF46-C12F-8CE68A33A4A4}"/>
              </a:ext>
            </a:extLst>
          </p:cNvPr>
          <p:cNvSpPr>
            <a:spLocks noGrp="1"/>
          </p:cNvSpPr>
          <p:nvPr>
            <p:ph type="dt" sz="half" idx="10"/>
          </p:nvPr>
        </p:nvSpPr>
        <p:spPr/>
        <p:txBody>
          <a:bodyPr/>
          <a:lstStyle/>
          <a:p>
            <a:fld id="{373503AD-24D2-F04B-A5C1-AA31754D0B29}" type="datetimeFigureOut">
              <a:t>3/5/24</a:t>
            </a:fld>
            <a:endParaRPr lang="en-US"/>
          </a:p>
        </p:txBody>
      </p:sp>
      <p:sp>
        <p:nvSpPr>
          <p:cNvPr id="3" name="Footer Placeholder 2">
            <a:extLst>
              <a:ext uri="{FF2B5EF4-FFF2-40B4-BE49-F238E27FC236}">
                <a16:creationId xmlns:a16="http://schemas.microsoft.com/office/drawing/2014/main" id="{3A71875E-A79C-81C5-3749-C58115613C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83141A-05A2-C746-C8A1-60A7D25FCD6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540760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485E-2EB8-7700-F135-DE0C224CCB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95F6BE-5394-C1FF-B7DF-1C5BC169BB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18E153-E882-7D01-90F1-2257067BF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0155E-1AA0-B9FA-DEB7-16EF2879D9D1}"/>
              </a:ext>
            </a:extLst>
          </p:cNvPr>
          <p:cNvSpPr>
            <a:spLocks noGrp="1"/>
          </p:cNvSpPr>
          <p:nvPr>
            <p:ph type="dt" sz="half" idx="10"/>
          </p:nvPr>
        </p:nvSpPr>
        <p:spPr/>
        <p:txBody>
          <a:bodyPr/>
          <a:lstStyle/>
          <a:p>
            <a:fld id="{373503AD-24D2-F04B-A5C1-AA31754D0B29}" type="datetimeFigureOut">
              <a:t>3/5/24</a:t>
            </a:fld>
            <a:endParaRPr lang="en-US"/>
          </a:p>
        </p:txBody>
      </p:sp>
      <p:sp>
        <p:nvSpPr>
          <p:cNvPr id="6" name="Footer Placeholder 5">
            <a:extLst>
              <a:ext uri="{FF2B5EF4-FFF2-40B4-BE49-F238E27FC236}">
                <a16:creationId xmlns:a16="http://schemas.microsoft.com/office/drawing/2014/main" id="{56E3C570-79B3-D611-073E-63E112C686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EA60DF-032C-BDFB-61B8-E8DCB6CE79D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4194727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E054-39B5-8E60-05E0-5D51DD343A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E3B5C4-9277-7D93-1F3F-7CD55984B4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CF05DD-F49D-E262-2EB1-63C906579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009B9-45C5-A0F0-43C5-44F18ED77F67}"/>
              </a:ext>
            </a:extLst>
          </p:cNvPr>
          <p:cNvSpPr>
            <a:spLocks noGrp="1"/>
          </p:cNvSpPr>
          <p:nvPr>
            <p:ph type="dt" sz="half" idx="10"/>
          </p:nvPr>
        </p:nvSpPr>
        <p:spPr/>
        <p:txBody>
          <a:bodyPr/>
          <a:lstStyle/>
          <a:p>
            <a:fld id="{373503AD-24D2-F04B-A5C1-AA31754D0B29}" type="datetimeFigureOut">
              <a:t>3/5/24</a:t>
            </a:fld>
            <a:endParaRPr lang="en-US"/>
          </a:p>
        </p:txBody>
      </p:sp>
      <p:sp>
        <p:nvSpPr>
          <p:cNvPr id="6" name="Footer Placeholder 5">
            <a:extLst>
              <a:ext uri="{FF2B5EF4-FFF2-40B4-BE49-F238E27FC236}">
                <a16:creationId xmlns:a16="http://schemas.microsoft.com/office/drawing/2014/main" id="{E9A05333-E740-591E-B01A-4D03B6A77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3EF06A-7E9A-CA09-69B4-8E1E9943882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95494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E2A8B3-8D2F-D70B-E6B7-CBB4FE8D7A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EA30CC-EDFC-54F0-0044-07664F718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E6445-277D-3BA2-7EE7-E38C71E92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3503AD-24D2-F04B-A5C1-AA31754D0B29}" type="datetimeFigureOut">
              <a:t>3/5/24</a:t>
            </a:fld>
            <a:endParaRPr lang="en-US"/>
          </a:p>
        </p:txBody>
      </p:sp>
      <p:sp>
        <p:nvSpPr>
          <p:cNvPr id="5" name="Footer Placeholder 4">
            <a:extLst>
              <a:ext uri="{FF2B5EF4-FFF2-40B4-BE49-F238E27FC236}">
                <a16:creationId xmlns:a16="http://schemas.microsoft.com/office/drawing/2014/main" id="{2673E237-4CE6-4C50-3DAB-27E3859C2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7ABBC7-97EE-5DB4-8DC8-23B77B6493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F24233-0586-EA44-99C2-E26DC30F5375}" type="slidenum">
              <a:t>‹#›</a:t>
            </a:fld>
            <a:endParaRPr lang="en-US"/>
          </a:p>
        </p:txBody>
      </p:sp>
    </p:spTree>
    <p:extLst>
      <p:ext uri="{BB962C8B-B14F-4D97-AF65-F5344CB8AC3E}">
        <p14:creationId xmlns:p14="http://schemas.microsoft.com/office/powerpoint/2010/main" val="11872308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b="1" i="1"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bestwordlist.com/p/k/1/wordsthirdletterk.htm#:~:text=There%20are%201539%20words%20with%20K%20as%20third%20letter"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pdf/2005.08078.pdf" TargetMode="External"/><Relationship Id="rId2" Type="http://schemas.openxmlformats.org/officeDocument/2006/relationships/hyperlink" Target="file:///Users/john/Downloads/Understanding%20Bias%20in%20Twitter-Based%20Intelligence%20Analysi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7215-9282-F567-A9FB-E7C988B399F9}"/>
              </a:ext>
            </a:extLst>
          </p:cNvPr>
          <p:cNvSpPr>
            <a:spLocks noGrp="1"/>
          </p:cNvSpPr>
          <p:nvPr>
            <p:ph type="ctrTitle"/>
          </p:nvPr>
        </p:nvSpPr>
        <p:spPr>
          <a:xfrm>
            <a:off x="725214" y="1600200"/>
            <a:ext cx="10920248" cy="2387600"/>
          </a:xfrm>
        </p:spPr>
        <p:txBody>
          <a:bodyPr>
            <a:normAutofit/>
          </a:bodyPr>
          <a:lstStyle/>
          <a:p>
            <a:r>
              <a:rPr lang="en-US"/>
              <a:t>Bottom-Up Intelligence Analysis (Part 2)</a:t>
            </a:r>
          </a:p>
        </p:txBody>
      </p:sp>
      <p:sp>
        <p:nvSpPr>
          <p:cNvPr id="3" name="Subtitle 2">
            <a:extLst>
              <a:ext uri="{FF2B5EF4-FFF2-40B4-BE49-F238E27FC236}">
                <a16:creationId xmlns:a16="http://schemas.microsoft.com/office/drawing/2014/main" id="{1D80C18C-1A34-49F2-2BFF-9440AB321885}"/>
              </a:ext>
            </a:extLst>
          </p:cNvPr>
          <p:cNvSpPr>
            <a:spLocks noGrp="1"/>
          </p:cNvSpPr>
          <p:nvPr>
            <p:ph type="subTitle" idx="1"/>
          </p:nvPr>
        </p:nvSpPr>
        <p:spPr>
          <a:xfrm>
            <a:off x="1524000" y="4183117"/>
            <a:ext cx="9144000" cy="2307135"/>
          </a:xfrm>
        </p:spPr>
        <p:txBody>
          <a:bodyPr>
            <a:normAutofit/>
          </a:bodyPr>
          <a:lstStyle/>
          <a:p>
            <a:pPr marL="0" lvl="0" indent="0" algn="ctr" rtl="0">
              <a:lnSpc>
                <a:spcPct val="90000"/>
              </a:lnSpc>
              <a:spcBef>
                <a:spcPts val="0"/>
              </a:spcBef>
              <a:spcAft>
                <a:spcPts val="0"/>
              </a:spcAft>
              <a:buClr>
                <a:schemeClr val="dk1"/>
              </a:buClr>
              <a:buSzPts val="2400"/>
              <a:buNone/>
            </a:pPr>
            <a:r>
              <a:rPr lang="en-US"/>
              <a:t>John Beverley</a:t>
            </a:r>
          </a:p>
          <a:p>
            <a:pPr marL="0" lvl="0" indent="0" algn="ctr" rtl="0">
              <a:lnSpc>
                <a:spcPct val="90000"/>
              </a:lnSpc>
              <a:spcBef>
                <a:spcPts val="0"/>
              </a:spcBef>
              <a:spcAft>
                <a:spcPts val="0"/>
              </a:spcAft>
              <a:buClr>
                <a:schemeClr val="dk1"/>
              </a:buClr>
              <a:buSzPts val="2400"/>
              <a:buNone/>
            </a:pPr>
            <a:endParaRPr lang="en-US"/>
          </a:p>
          <a:p>
            <a:pPr marL="0" lvl="0" indent="0" algn="ctr" rtl="0">
              <a:lnSpc>
                <a:spcPct val="90000"/>
              </a:lnSpc>
              <a:spcBef>
                <a:spcPts val="0"/>
              </a:spcBef>
              <a:spcAft>
                <a:spcPts val="0"/>
              </a:spcAft>
              <a:buClr>
                <a:schemeClr val="dk1"/>
              </a:buClr>
              <a:buSzPts val="2400"/>
              <a:buNone/>
            </a:pPr>
            <a:r>
              <a:rPr lang="en-US" i="0"/>
              <a:t>Assistant Professor</a:t>
            </a:r>
            <a:r>
              <a:rPr lang="en-US"/>
              <a:t>, </a:t>
            </a:r>
            <a:r>
              <a:rPr lang="en-US" i="1"/>
              <a:t>University at Buffalo</a:t>
            </a:r>
          </a:p>
          <a:p>
            <a:pPr marL="0" lvl="0" indent="0" algn="ctr" rtl="0">
              <a:lnSpc>
                <a:spcPct val="90000"/>
              </a:lnSpc>
              <a:spcBef>
                <a:spcPts val="0"/>
              </a:spcBef>
              <a:spcAft>
                <a:spcPts val="0"/>
              </a:spcAft>
              <a:buClr>
                <a:schemeClr val="dk1"/>
              </a:buClr>
              <a:buSzPts val="2400"/>
              <a:buNone/>
            </a:pPr>
            <a:r>
              <a:rPr lang="en-US" i="0"/>
              <a:t>Co-Director, National Center for Ontological Research </a:t>
            </a:r>
          </a:p>
          <a:p>
            <a:pPr marL="0" lvl="0" indent="0" algn="ctr" rtl="0">
              <a:lnSpc>
                <a:spcPct val="90000"/>
              </a:lnSpc>
              <a:spcBef>
                <a:spcPts val="0"/>
              </a:spcBef>
              <a:spcAft>
                <a:spcPts val="0"/>
              </a:spcAft>
              <a:buClr>
                <a:schemeClr val="dk1"/>
              </a:buClr>
              <a:buSzPts val="2400"/>
              <a:buNone/>
            </a:pPr>
            <a:r>
              <a:rPr lang="en-US" i="0"/>
              <a:t>Affiliate Faculty</a:t>
            </a:r>
            <a:r>
              <a:rPr lang="en-US"/>
              <a:t>, </a:t>
            </a:r>
            <a:r>
              <a:rPr lang="en-US" i="1"/>
              <a:t>Institute of Artificial Intelligence and Data Science</a:t>
            </a:r>
          </a:p>
          <a:p>
            <a:endParaRPr lang="en-US"/>
          </a:p>
        </p:txBody>
      </p:sp>
      <p:pic>
        <p:nvPicPr>
          <p:cNvPr id="4" name="Picture 3" descr="A black background with white text&#10;&#10;Description automatically generated">
            <a:extLst>
              <a:ext uri="{FF2B5EF4-FFF2-40B4-BE49-F238E27FC236}">
                <a16:creationId xmlns:a16="http://schemas.microsoft.com/office/drawing/2014/main" id="{626AE0EC-43D8-E0B0-B868-F77B95F07F4D}"/>
              </a:ext>
            </a:extLst>
          </p:cNvPr>
          <p:cNvPicPr>
            <a:picLocks noChangeAspect="1"/>
          </p:cNvPicPr>
          <p:nvPr/>
        </p:nvPicPr>
        <p:blipFill>
          <a:blip r:embed="rId2"/>
          <a:stretch>
            <a:fillRect/>
          </a:stretch>
        </p:blipFill>
        <p:spPr>
          <a:xfrm>
            <a:off x="292099" y="304194"/>
            <a:ext cx="1638301" cy="1419861"/>
          </a:xfrm>
          <a:prstGeom prst="rect">
            <a:avLst/>
          </a:prstGeom>
        </p:spPr>
      </p:pic>
      <p:pic>
        <p:nvPicPr>
          <p:cNvPr id="5" name="Picture 4" descr="A blue sign with white text&#10;&#10;Description automatically generated">
            <a:extLst>
              <a:ext uri="{FF2B5EF4-FFF2-40B4-BE49-F238E27FC236}">
                <a16:creationId xmlns:a16="http://schemas.microsoft.com/office/drawing/2014/main" id="{A3588D7A-F6A1-D812-6978-15278CDC8D42}"/>
              </a:ext>
            </a:extLst>
          </p:cNvPr>
          <p:cNvPicPr>
            <a:picLocks noChangeAspect="1"/>
          </p:cNvPicPr>
          <p:nvPr/>
        </p:nvPicPr>
        <p:blipFill>
          <a:blip r:embed="rId3"/>
          <a:stretch>
            <a:fillRect/>
          </a:stretch>
        </p:blipFill>
        <p:spPr>
          <a:xfrm>
            <a:off x="10463059" y="185635"/>
            <a:ext cx="1436842" cy="1414565"/>
          </a:xfrm>
          <a:prstGeom prst="rect">
            <a:avLst/>
          </a:prstGeom>
        </p:spPr>
      </p:pic>
    </p:spTree>
    <p:extLst>
      <p:ext uri="{BB962C8B-B14F-4D97-AF65-F5344CB8AC3E}">
        <p14:creationId xmlns:p14="http://schemas.microsoft.com/office/powerpoint/2010/main" val="2316047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9B5C5-E1F9-D177-14B9-187FBB58F5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AEAE76-414F-3D23-E105-2E2633A9D030}"/>
              </a:ext>
            </a:extLst>
          </p:cNvPr>
          <p:cNvSpPr>
            <a:spLocks noGrp="1"/>
          </p:cNvSpPr>
          <p:nvPr>
            <p:ph type="title"/>
          </p:nvPr>
        </p:nvSpPr>
        <p:spPr/>
        <p:txBody>
          <a:bodyPr/>
          <a:lstStyle/>
          <a:p>
            <a:r>
              <a:rPr lang="en-US"/>
              <a:t>Preliminary Intelligence Definitions</a:t>
            </a:r>
          </a:p>
        </p:txBody>
      </p:sp>
      <p:sp>
        <p:nvSpPr>
          <p:cNvPr id="3" name="Content Placeholder 2">
            <a:extLst>
              <a:ext uri="{FF2B5EF4-FFF2-40B4-BE49-F238E27FC236}">
                <a16:creationId xmlns:a16="http://schemas.microsoft.com/office/drawing/2014/main" id="{FC89222B-165C-4269-8DA0-15454F1EC855}"/>
              </a:ext>
            </a:extLst>
          </p:cNvPr>
          <p:cNvSpPr>
            <a:spLocks noGrp="1"/>
          </p:cNvSpPr>
          <p:nvPr>
            <p:ph idx="1"/>
          </p:nvPr>
        </p:nvSpPr>
        <p:spPr/>
        <p:txBody>
          <a:bodyPr/>
          <a:lstStyle/>
          <a:p>
            <a:endParaRPr lang="en-US" i="1"/>
          </a:p>
          <a:p>
            <a:r>
              <a:rPr lang="en-US" i="1"/>
              <a:t>Intelligence</a:t>
            </a:r>
            <a:r>
              <a:rPr lang="en-US"/>
              <a:t> =</a:t>
            </a:r>
            <a:r>
              <a:rPr lang="en-US" baseline="-25000"/>
              <a:t>def</a:t>
            </a:r>
            <a:r>
              <a:rPr lang="en-US"/>
              <a:t> Evidence acquired to justify beliefs obtained through intelligence gathering.</a:t>
            </a:r>
          </a:p>
          <a:p>
            <a:pPr marL="0" indent="0">
              <a:buNone/>
            </a:pPr>
            <a:endParaRPr lang="en-US"/>
          </a:p>
          <a:p>
            <a:r>
              <a:rPr lang="en-US" i="1"/>
              <a:t>Intelligence gathering </a:t>
            </a:r>
            <a:r>
              <a:rPr lang="en-US"/>
              <a:t>=</a:t>
            </a:r>
            <a:r>
              <a:rPr lang="en-US" baseline="-25000"/>
              <a:t>def</a:t>
            </a:r>
            <a:r>
              <a:rPr lang="en-US"/>
              <a:t> Covert behavior aimed at acquiring information to promote the interests of an individual or collective, using methods deemed reliable by the individual or collective.</a:t>
            </a:r>
          </a:p>
        </p:txBody>
      </p:sp>
    </p:spTree>
    <p:extLst>
      <p:ext uri="{BB962C8B-B14F-4D97-AF65-F5344CB8AC3E}">
        <p14:creationId xmlns:p14="http://schemas.microsoft.com/office/powerpoint/2010/main" val="335582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A90AE-9A6B-6180-07DE-D33D3B44BC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F963F-CD13-A0F5-1934-A5FCADB3A2C7}"/>
              </a:ext>
            </a:extLst>
          </p:cNvPr>
          <p:cNvSpPr>
            <a:spLocks noGrp="1"/>
          </p:cNvSpPr>
          <p:nvPr>
            <p:ph type="title"/>
          </p:nvPr>
        </p:nvSpPr>
        <p:spPr/>
        <p:txBody>
          <a:bodyPr/>
          <a:lstStyle/>
          <a:p>
            <a:r>
              <a:rPr lang="en-US"/>
              <a:t>Cognitive Process Ontology</a:t>
            </a:r>
          </a:p>
        </p:txBody>
      </p:sp>
      <p:sp>
        <p:nvSpPr>
          <p:cNvPr id="3" name="Content Placeholder 2">
            <a:extLst>
              <a:ext uri="{FF2B5EF4-FFF2-40B4-BE49-F238E27FC236}">
                <a16:creationId xmlns:a16="http://schemas.microsoft.com/office/drawing/2014/main" id="{9A5975F0-66BA-A5E1-180E-284E02D1E83D}"/>
              </a:ext>
            </a:extLst>
          </p:cNvPr>
          <p:cNvSpPr>
            <a:spLocks noGrp="1"/>
          </p:cNvSpPr>
          <p:nvPr>
            <p:ph idx="1"/>
          </p:nvPr>
        </p:nvSpPr>
        <p:spPr/>
        <p:txBody>
          <a:bodyPr/>
          <a:lstStyle/>
          <a:p>
            <a:r>
              <a:rPr lang="en-US" i="1"/>
              <a:t>Cognitive Process </a:t>
            </a:r>
            <a:r>
              <a:rPr lang="en-US"/>
              <a:t>=</a:t>
            </a:r>
            <a:r>
              <a:rPr lang="en-US" baseline="-25000"/>
              <a:t>def</a:t>
            </a:r>
            <a:r>
              <a:rPr lang="en-US"/>
              <a:t> Mental Process that creates, modifies or has as participant some cognitive representation.</a:t>
            </a:r>
          </a:p>
          <a:p>
            <a:endParaRPr lang="en-US"/>
          </a:p>
          <a:p>
            <a:r>
              <a:rPr lang="en-US" i="1"/>
              <a:t>Investigative Process </a:t>
            </a:r>
            <a:r>
              <a:rPr lang="en-US"/>
              <a:t>=</a:t>
            </a:r>
            <a:r>
              <a:rPr lang="en-US" baseline="-25000"/>
              <a:t>def</a:t>
            </a:r>
            <a:r>
              <a:rPr lang="en-US"/>
              <a:t> Cognitive Process whose agent intends to establish or confirm that some portion of reality exists or does not exist.</a:t>
            </a:r>
          </a:p>
          <a:p>
            <a:endParaRPr lang="en-US"/>
          </a:p>
          <a:p>
            <a:r>
              <a:rPr lang="en-US" i="1"/>
              <a:t>Mental Quality </a:t>
            </a:r>
            <a:r>
              <a:rPr lang="en-US"/>
              <a:t>=</a:t>
            </a:r>
            <a:r>
              <a:rPr lang="en-US" baseline="-25000"/>
              <a:t>def</a:t>
            </a:r>
            <a:r>
              <a:rPr lang="en-US"/>
              <a:t> Quality which specifically depends on an anatomical structure in the cognitive system of an organism.</a:t>
            </a:r>
          </a:p>
          <a:p>
            <a:endParaRPr lang="en-US"/>
          </a:p>
          <a:p>
            <a:endParaRPr lang="en-US"/>
          </a:p>
        </p:txBody>
      </p:sp>
    </p:spTree>
    <p:extLst>
      <p:ext uri="{BB962C8B-B14F-4D97-AF65-F5344CB8AC3E}">
        <p14:creationId xmlns:p14="http://schemas.microsoft.com/office/powerpoint/2010/main" val="461256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DB6B7-1F46-EE7A-575E-16701655C1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385D93-2C45-2299-45B1-73D1BCEC8110}"/>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9FB85C8D-4791-DA05-7604-822DE885C395}"/>
              </a:ext>
            </a:extLst>
          </p:cNvPr>
          <p:cNvSpPr>
            <a:spLocks noGrp="1"/>
          </p:cNvSpPr>
          <p:nvPr>
            <p:ph idx="1"/>
          </p:nvPr>
        </p:nvSpPr>
        <p:spPr>
          <a:xfrm>
            <a:off x="838200" y="1825624"/>
            <a:ext cx="10993244" cy="5032375"/>
          </a:xfrm>
        </p:spPr>
        <p:txBody>
          <a:bodyPr/>
          <a:lstStyle/>
          <a:p>
            <a:r>
              <a:rPr lang="en-US"/>
              <a:t>Gather into small groups</a:t>
            </a:r>
          </a:p>
          <a:p>
            <a:endParaRPr lang="en-US"/>
          </a:p>
          <a:p>
            <a:r>
              <a:rPr lang="en-US"/>
              <a:t>Investigate the plausibility of these definitions</a:t>
            </a:r>
          </a:p>
          <a:p>
            <a:pPr marL="0" indent="0">
              <a:buNone/>
            </a:pPr>
            <a:endParaRPr lang="en-US"/>
          </a:p>
          <a:p>
            <a:r>
              <a:rPr lang="en-US" b="1">
                <a:solidFill>
                  <a:srgbClr val="FF0000"/>
                </a:solidFill>
              </a:rPr>
              <a:t>Because they are </a:t>
            </a:r>
            <a:r>
              <a:rPr lang="en-US" b="1" i="1">
                <a:solidFill>
                  <a:srgbClr val="FF0000"/>
                </a:solidFill>
              </a:rPr>
              <a:t>definitions, </a:t>
            </a:r>
            <a:r>
              <a:rPr lang="en-US" b="1">
                <a:solidFill>
                  <a:srgbClr val="FF0000"/>
                </a:solidFill>
              </a:rPr>
              <a:t>the left-hand side of the “=</a:t>
            </a:r>
            <a:r>
              <a:rPr lang="en-US" b="1" baseline="-25000">
                <a:solidFill>
                  <a:srgbClr val="FF0000"/>
                </a:solidFill>
              </a:rPr>
              <a:t>def</a:t>
            </a:r>
            <a:r>
              <a:rPr lang="en-US" b="1">
                <a:solidFill>
                  <a:srgbClr val="FF0000"/>
                </a:solidFill>
              </a:rPr>
              <a:t>” accurately applies to some phenomena just in case the right-hand side does</a:t>
            </a:r>
          </a:p>
        </p:txBody>
      </p:sp>
    </p:spTree>
    <p:extLst>
      <p:ext uri="{BB962C8B-B14F-4D97-AF65-F5344CB8AC3E}">
        <p14:creationId xmlns:p14="http://schemas.microsoft.com/office/powerpoint/2010/main" val="4236710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72A3F0-D6A7-B862-739F-A7BC18EC4ECE}"/>
              </a:ext>
            </a:extLst>
          </p:cNvPr>
          <p:cNvSpPr>
            <a:spLocks noGrp="1"/>
          </p:cNvSpPr>
          <p:nvPr>
            <p:ph idx="1"/>
          </p:nvPr>
        </p:nvSpPr>
        <p:spPr>
          <a:xfrm>
            <a:off x="77002" y="346508"/>
            <a:ext cx="12114998" cy="6511491"/>
          </a:xfrm>
        </p:spPr>
        <p:txBody>
          <a:bodyPr>
            <a:normAutofit lnSpcReduction="10000"/>
          </a:bodyPr>
          <a:lstStyle/>
          <a:p>
            <a:r>
              <a:rPr lang="en-US" i="1"/>
              <a:t>Intelligence</a:t>
            </a:r>
            <a:r>
              <a:rPr lang="en-US"/>
              <a:t> =</a:t>
            </a:r>
            <a:r>
              <a:rPr lang="en-US" baseline="-25000"/>
              <a:t>def</a:t>
            </a:r>
            <a:r>
              <a:rPr lang="en-US"/>
              <a:t> Evidence acquired to justify beliefs obtained through intelligence gathering.</a:t>
            </a:r>
          </a:p>
          <a:p>
            <a:endParaRPr lang="en-US"/>
          </a:p>
          <a:p>
            <a:r>
              <a:rPr lang="en-US" i="1"/>
              <a:t>Intelligence gathering </a:t>
            </a:r>
            <a:r>
              <a:rPr lang="en-US"/>
              <a:t>=</a:t>
            </a:r>
            <a:r>
              <a:rPr lang="en-US" baseline="-25000"/>
              <a:t>def</a:t>
            </a:r>
            <a:r>
              <a:rPr lang="en-US"/>
              <a:t> Covert behavior aimed at acquiring information to promote the interests of an individual or collective, using methods deemed reliable by the individual or collective.</a:t>
            </a:r>
          </a:p>
          <a:p>
            <a:endParaRPr lang="en-US"/>
          </a:p>
          <a:p>
            <a:r>
              <a:rPr lang="en-US" i="1"/>
              <a:t>Cognitive Process </a:t>
            </a:r>
            <a:r>
              <a:rPr lang="en-US"/>
              <a:t>=</a:t>
            </a:r>
            <a:r>
              <a:rPr lang="en-US" baseline="-25000"/>
              <a:t>def</a:t>
            </a:r>
            <a:r>
              <a:rPr lang="en-US"/>
              <a:t> Mental Process that creates, modifies or has as participant some cognitive representation.</a:t>
            </a:r>
          </a:p>
          <a:p>
            <a:endParaRPr lang="en-US"/>
          </a:p>
          <a:p>
            <a:r>
              <a:rPr lang="en-US" i="1"/>
              <a:t>Investigative Process </a:t>
            </a:r>
            <a:r>
              <a:rPr lang="en-US"/>
              <a:t>=</a:t>
            </a:r>
            <a:r>
              <a:rPr lang="en-US" baseline="-25000"/>
              <a:t>def</a:t>
            </a:r>
            <a:r>
              <a:rPr lang="en-US"/>
              <a:t> Cognitive Process whose agent intends to estab- lish or confirm that some portion of reality exists or does not exist.</a:t>
            </a:r>
          </a:p>
          <a:p>
            <a:endParaRPr lang="en-US"/>
          </a:p>
          <a:p>
            <a:r>
              <a:rPr lang="en-US" i="1"/>
              <a:t>Mental Quality </a:t>
            </a:r>
            <a:r>
              <a:rPr lang="en-US"/>
              <a:t>=</a:t>
            </a:r>
            <a:r>
              <a:rPr lang="en-US" baseline="-25000"/>
              <a:t>def</a:t>
            </a:r>
            <a:r>
              <a:rPr lang="en-US"/>
              <a:t> Quality which specifically depends on an anatomical structure in the cognitive system of an organism.</a:t>
            </a:r>
          </a:p>
          <a:p>
            <a:endParaRPr lang="en-US"/>
          </a:p>
        </p:txBody>
      </p:sp>
    </p:spTree>
    <p:extLst>
      <p:ext uri="{BB962C8B-B14F-4D97-AF65-F5344CB8AC3E}">
        <p14:creationId xmlns:p14="http://schemas.microsoft.com/office/powerpoint/2010/main" val="393641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CEF12-542C-5AC8-082E-04C8BB19AF6E}"/>
            </a:ext>
          </a:extLst>
        </p:cNvPr>
        <p:cNvGrpSpPr/>
        <p:nvPr/>
      </p:nvGrpSpPr>
      <p:grpSpPr>
        <a:xfrm>
          <a:off x="0" y="0"/>
          <a:ext cx="0" cy="0"/>
          <a:chOff x="0" y="0"/>
          <a:chExt cx="0" cy="0"/>
        </a:xfrm>
      </p:grpSpPr>
      <p:pic>
        <p:nvPicPr>
          <p:cNvPr id="5" name="Picture 4" descr="A diagram of a diagram&#10;&#10;Description automatically generated">
            <a:extLst>
              <a:ext uri="{FF2B5EF4-FFF2-40B4-BE49-F238E27FC236}">
                <a16:creationId xmlns:a16="http://schemas.microsoft.com/office/drawing/2014/main" id="{F8D13D9B-080C-12F6-634B-F44EDE9F559D}"/>
              </a:ext>
            </a:extLst>
          </p:cNvPr>
          <p:cNvPicPr>
            <a:picLocks noChangeAspect="1"/>
          </p:cNvPicPr>
          <p:nvPr/>
        </p:nvPicPr>
        <p:blipFill rotWithShape="1">
          <a:blip r:embed="rId2">
            <a:alphaModFix amt="35000"/>
          </a:blip>
          <a:srcRect t="1008"/>
          <a:stretch/>
        </p:blipFill>
        <p:spPr>
          <a:xfrm>
            <a:off x="789180" y="23385"/>
            <a:ext cx="10083452" cy="6811229"/>
          </a:xfrm>
          <a:prstGeom prst="rect">
            <a:avLst/>
          </a:prstGeom>
        </p:spPr>
      </p:pic>
      <p:pic>
        <p:nvPicPr>
          <p:cNvPr id="6" name="Graphic 5" descr="Person eating with solid fill">
            <a:extLst>
              <a:ext uri="{FF2B5EF4-FFF2-40B4-BE49-F238E27FC236}">
                <a16:creationId xmlns:a16="http://schemas.microsoft.com/office/drawing/2014/main" id="{04B9E029-CAED-37E6-2AE3-47680246F6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917" y="2483427"/>
            <a:ext cx="1724890" cy="1724890"/>
          </a:xfrm>
          <a:prstGeom prst="rect">
            <a:avLst/>
          </a:prstGeom>
        </p:spPr>
      </p:pic>
      <p:cxnSp>
        <p:nvCxnSpPr>
          <p:cNvPr id="8" name="Straight Arrow Connector 7">
            <a:extLst>
              <a:ext uri="{FF2B5EF4-FFF2-40B4-BE49-F238E27FC236}">
                <a16:creationId xmlns:a16="http://schemas.microsoft.com/office/drawing/2014/main" id="{C85CAA64-3A64-04FE-717C-6373D6735CAD}"/>
              </a:ext>
            </a:extLst>
          </p:cNvPr>
          <p:cNvCxnSpPr>
            <a:cxnSpLocks/>
          </p:cNvCxnSpPr>
          <p:nvPr/>
        </p:nvCxnSpPr>
        <p:spPr>
          <a:xfrm flipV="1">
            <a:off x="2565314" y="3206338"/>
            <a:ext cx="2837959" cy="139534"/>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821D2B3-35A0-D8D4-624A-C592AF5E1E8D}"/>
              </a:ext>
            </a:extLst>
          </p:cNvPr>
          <p:cNvCxnSpPr>
            <a:cxnSpLocks/>
          </p:cNvCxnSpPr>
          <p:nvPr/>
        </p:nvCxnSpPr>
        <p:spPr>
          <a:xfrm flipV="1">
            <a:off x="2565314" y="855023"/>
            <a:ext cx="4108618" cy="2490849"/>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4B6947C-542D-6B96-D9B1-07EBC6D427B0}"/>
              </a:ext>
            </a:extLst>
          </p:cNvPr>
          <p:cNvCxnSpPr>
            <a:cxnSpLocks/>
          </p:cNvCxnSpPr>
          <p:nvPr/>
        </p:nvCxnSpPr>
        <p:spPr>
          <a:xfrm flipV="1">
            <a:off x="2565314" y="1151906"/>
            <a:ext cx="5339287" cy="2193965"/>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BDAF44E-04BB-CD57-D8F5-D37E4EB6651B}"/>
              </a:ext>
            </a:extLst>
          </p:cNvPr>
          <p:cNvCxnSpPr>
            <a:cxnSpLocks/>
          </p:cNvCxnSpPr>
          <p:nvPr/>
        </p:nvCxnSpPr>
        <p:spPr>
          <a:xfrm>
            <a:off x="2565314" y="3345870"/>
            <a:ext cx="6531185" cy="16626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01FE47A-B946-1078-FB02-BBE3837871C7}"/>
              </a:ext>
            </a:extLst>
          </p:cNvPr>
          <p:cNvCxnSpPr>
            <a:cxnSpLocks/>
          </p:cNvCxnSpPr>
          <p:nvPr/>
        </p:nvCxnSpPr>
        <p:spPr>
          <a:xfrm>
            <a:off x="2565314" y="3345869"/>
            <a:ext cx="4631133" cy="138051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C7031CB1-D692-8D47-BD56-D162EBBF7E82}"/>
              </a:ext>
            </a:extLst>
          </p:cNvPr>
          <p:cNvSpPr txBox="1"/>
          <p:nvPr/>
        </p:nvSpPr>
        <p:spPr>
          <a:xfrm>
            <a:off x="630477" y="4208317"/>
            <a:ext cx="1846980"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Human 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the loop</a:t>
            </a:r>
          </a:p>
        </p:txBody>
      </p:sp>
    </p:spTree>
    <p:extLst>
      <p:ext uri="{BB962C8B-B14F-4D97-AF65-F5344CB8AC3E}">
        <p14:creationId xmlns:p14="http://schemas.microsoft.com/office/powerpoint/2010/main" val="1960602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2DE33-4CF8-BA14-8FF2-D62CB094A0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35496-9F9F-01F4-3B97-A6D134037ADC}"/>
              </a:ext>
            </a:extLst>
          </p:cNvPr>
          <p:cNvSpPr>
            <a:spLocks noGrp="1"/>
          </p:cNvSpPr>
          <p:nvPr>
            <p:ph type="title"/>
          </p:nvPr>
        </p:nvSpPr>
        <p:spPr/>
        <p:txBody>
          <a:bodyPr/>
          <a:lstStyle/>
          <a:p>
            <a:r>
              <a:rPr lang="en-US"/>
              <a:t>National Intelligence Estimate (NIE)</a:t>
            </a:r>
          </a:p>
        </p:txBody>
      </p:sp>
      <p:sp>
        <p:nvSpPr>
          <p:cNvPr id="3" name="Text Placeholder 2">
            <a:extLst>
              <a:ext uri="{FF2B5EF4-FFF2-40B4-BE49-F238E27FC236}">
                <a16:creationId xmlns:a16="http://schemas.microsoft.com/office/drawing/2014/main" id="{91B73DB2-0868-893F-C0A6-BA6084D200E8}"/>
              </a:ext>
            </a:extLst>
          </p:cNvPr>
          <p:cNvSpPr>
            <a:spLocks noGrp="1"/>
          </p:cNvSpPr>
          <p:nvPr>
            <p:ph type="body" idx="1"/>
          </p:nvPr>
        </p:nvSpPr>
        <p:spPr/>
        <p:txBody>
          <a:bodyPr/>
          <a:lstStyle/>
          <a:p>
            <a:r>
              <a:rPr lang="en-US"/>
              <a:t>Despite stating intelligence agencies had limited information about the potential counter-intelligence in Iraq at the time, tentative conclusions were drawn that Iraq continued its weapons of mass destruction programs</a:t>
            </a:r>
          </a:p>
          <a:p>
            <a:pPr marL="114300" indent="0">
              <a:buNone/>
            </a:pPr>
            <a:endParaRPr lang="en-US"/>
          </a:p>
        </p:txBody>
      </p:sp>
      <p:pic>
        <p:nvPicPr>
          <p:cNvPr id="4" name="Picture 3" descr="A close-up of a document&#10;&#10;Description automatically generated">
            <a:extLst>
              <a:ext uri="{FF2B5EF4-FFF2-40B4-BE49-F238E27FC236}">
                <a16:creationId xmlns:a16="http://schemas.microsoft.com/office/drawing/2014/main" id="{668E5005-2251-FB1E-7A33-CC31859840FF}"/>
              </a:ext>
            </a:extLst>
          </p:cNvPr>
          <p:cNvPicPr>
            <a:picLocks noChangeAspect="1"/>
          </p:cNvPicPr>
          <p:nvPr/>
        </p:nvPicPr>
        <p:blipFill>
          <a:blip r:embed="rId2"/>
          <a:stretch>
            <a:fillRect/>
          </a:stretch>
        </p:blipFill>
        <p:spPr>
          <a:xfrm>
            <a:off x="2931694" y="3429000"/>
            <a:ext cx="7772400" cy="3312007"/>
          </a:xfrm>
          <a:prstGeom prst="rect">
            <a:avLst/>
          </a:prstGeom>
        </p:spPr>
      </p:pic>
    </p:spTree>
    <p:extLst>
      <p:ext uri="{BB962C8B-B14F-4D97-AF65-F5344CB8AC3E}">
        <p14:creationId xmlns:p14="http://schemas.microsoft.com/office/powerpoint/2010/main" val="3846098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80580-4680-C790-4845-32B2086594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E09EE0-85A7-7899-AA21-F7A9AE5C13A1}"/>
              </a:ext>
            </a:extLst>
          </p:cNvPr>
          <p:cNvSpPr>
            <a:spLocks noGrp="1"/>
          </p:cNvSpPr>
          <p:nvPr>
            <p:ph type="title"/>
          </p:nvPr>
        </p:nvSpPr>
        <p:spPr/>
        <p:txBody>
          <a:bodyPr/>
          <a:lstStyle/>
          <a:p>
            <a:r>
              <a:rPr lang="en-US"/>
              <a:t>National Intelligence Estimate (NIE)</a:t>
            </a:r>
          </a:p>
        </p:txBody>
      </p:sp>
      <p:sp>
        <p:nvSpPr>
          <p:cNvPr id="3" name="Text Placeholder 2">
            <a:extLst>
              <a:ext uri="{FF2B5EF4-FFF2-40B4-BE49-F238E27FC236}">
                <a16:creationId xmlns:a16="http://schemas.microsoft.com/office/drawing/2014/main" id="{CEAE4A13-B3AA-6B9F-FB3A-E7F0D1AB5045}"/>
              </a:ext>
            </a:extLst>
          </p:cNvPr>
          <p:cNvSpPr>
            <a:spLocks noGrp="1"/>
          </p:cNvSpPr>
          <p:nvPr>
            <p:ph type="body" idx="1"/>
          </p:nvPr>
        </p:nvSpPr>
        <p:spPr/>
        <p:txBody>
          <a:bodyPr/>
          <a:lstStyle/>
          <a:p>
            <a:r>
              <a:rPr lang="en-US"/>
              <a:t>Despite stating intelligence agencies had limited information about the potential counter-intelligence in Iraq at the time, tentative conclusions were drawn that Iraq continued its weapons of mass destruction programs</a:t>
            </a:r>
          </a:p>
          <a:p>
            <a:pPr marL="114300" indent="0">
              <a:buNone/>
            </a:pPr>
            <a:endParaRPr lang="en-US"/>
          </a:p>
        </p:txBody>
      </p:sp>
      <p:pic>
        <p:nvPicPr>
          <p:cNvPr id="4" name="Picture 3" descr="A close-up of a document&#10;&#10;Description automatically generated">
            <a:extLst>
              <a:ext uri="{FF2B5EF4-FFF2-40B4-BE49-F238E27FC236}">
                <a16:creationId xmlns:a16="http://schemas.microsoft.com/office/drawing/2014/main" id="{EDD83D40-CC20-929E-1239-A4D7AB6EBF29}"/>
              </a:ext>
            </a:extLst>
          </p:cNvPr>
          <p:cNvPicPr>
            <a:picLocks noChangeAspect="1"/>
          </p:cNvPicPr>
          <p:nvPr/>
        </p:nvPicPr>
        <p:blipFill>
          <a:blip r:embed="rId2"/>
          <a:stretch>
            <a:fillRect/>
          </a:stretch>
        </p:blipFill>
        <p:spPr>
          <a:xfrm>
            <a:off x="2931694" y="3429000"/>
            <a:ext cx="7772400" cy="3312007"/>
          </a:xfrm>
          <a:prstGeom prst="rect">
            <a:avLst/>
          </a:prstGeom>
        </p:spPr>
      </p:pic>
      <p:sp>
        <p:nvSpPr>
          <p:cNvPr id="5" name="TextBox 4">
            <a:extLst>
              <a:ext uri="{FF2B5EF4-FFF2-40B4-BE49-F238E27FC236}">
                <a16:creationId xmlns:a16="http://schemas.microsoft.com/office/drawing/2014/main" id="{8A17ED07-96E8-0E84-8533-20FC5CA11CC6}"/>
              </a:ext>
            </a:extLst>
          </p:cNvPr>
          <p:cNvSpPr txBox="1"/>
          <p:nvPr/>
        </p:nvSpPr>
        <p:spPr>
          <a:xfrm>
            <a:off x="1107742" y="4177062"/>
            <a:ext cx="1877694" cy="181588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Failure to </a:t>
            </a:r>
            <a:b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b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evaluate </a:t>
            </a:r>
            <a:b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b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alternative </a:t>
            </a:r>
            <a:b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b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hypotheses</a:t>
            </a:r>
          </a:p>
        </p:txBody>
      </p:sp>
    </p:spTree>
    <p:extLst>
      <p:ext uri="{BB962C8B-B14F-4D97-AF65-F5344CB8AC3E}">
        <p14:creationId xmlns:p14="http://schemas.microsoft.com/office/powerpoint/2010/main" val="2665909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FAEEF-21AB-23A7-B367-673ACE97FDF9}"/>
              </a:ext>
            </a:extLst>
          </p:cNvPr>
          <p:cNvSpPr>
            <a:spLocks noGrp="1"/>
          </p:cNvSpPr>
          <p:nvPr>
            <p:ph type="title"/>
          </p:nvPr>
        </p:nvSpPr>
        <p:spPr/>
        <p:txBody>
          <a:bodyPr/>
          <a:lstStyle/>
          <a:p>
            <a:r>
              <a:rPr lang="en-US"/>
              <a:t>Analysis of Competing Hypotheses (ACH)</a:t>
            </a:r>
          </a:p>
        </p:txBody>
      </p:sp>
      <p:sp>
        <p:nvSpPr>
          <p:cNvPr id="3" name="Content Placeholder 2">
            <a:extLst>
              <a:ext uri="{FF2B5EF4-FFF2-40B4-BE49-F238E27FC236}">
                <a16:creationId xmlns:a16="http://schemas.microsoft.com/office/drawing/2014/main" id="{32C9AAF0-D0D8-D24F-0630-BD8241CA94EF}"/>
              </a:ext>
            </a:extLst>
          </p:cNvPr>
          <p:cNvSpPr>
            <a:spLocks noGrp="1"/>
          </p:cNvSpPr>
          <p:nvPr>
            <p:ph idx="1"/>
          </p:nvPr>
        </p:nvSpPr>
        <p:spPr/>
        <p:txBody>
          <a:bodyPr/>
          <a:lstStyle/>
          <a:p>
            <a:r>
              <a:rPr lang="en-US"/>
              <a:t>ACH is an analytic process for refuting hypotheses</a:t>
            </a:r>
          </a:p>
          <a:p>
            <a:endParaRPr lang="en-US"/>
          </a:p>
          <a:p>
            <a:r>
              <a:rPr lang="en-US"/>
              <a:t>Designed to avoid pitfalls of quick, intuitive, </a:t>
            </a:r>
            <a:br>
              <a:rPr lang="en-US"/>
            </a:br>
            <a:r>
              <a:rPr lang="en-US"/>
              <a:t>judgments</a:t>
            </a:r>
          </a:p>
          <a:p>
            <a:endParaRPr lang="en-US"/>
          </a:p>
          <a:p>
            <a:r>
              <a:rPr lang="en-US"/>
              <a:t>Provides a step-by-step strategy for cultivating </a:t>
            </a:r>
            <a:br>
              <a:rPr lang="en-US"/>
            </a:br>
            <a:r>
              <a:rPr lang="en-US"/>
              <a:t>methodical, reflective, intelligence gathering</a:t>
            </a:r>
          </a:p>
        </p:txBody>
      </p:sp>
      <p:pic>
        <p:nvPicPr>
          <p:cNvPr id="5" name="Picture 4" descr="A purple cover with yellow text&#10;&#10;Description automatically generated">
            <a:extLst>
              <a:ext uri="{FF2B5EF4-FFF2-40B4-BE49-F238E27FC236}">
                <a16:creationId xmlns:a16="http://schemas.microsoft.com/office/drawing/2014/main" id="{9AAFF7B8-F801-0FC0-591B-BDA8DB200647}"/>
              </a:ext>
            </a:extLst>
          </p:cNvPr>
          <p:cNvPicPr>
            <a:picLocks noChangeAspect="1"/>
          </p:cNvPicPr>
          <p:nvPr/>
        </p:nvPicPr>
        <p:blipFill>
          <a:blip r:embed="rId2"/>
          <a:stretch>
            <a:fillRect/>
          </a:stretch>
        </p:blipFill>
        <p:spPr>
          <a:xfrm>
            <a:off x="8844456" y="1777650"/>
            <a:ext cx="3124198" cy="4715225"/>
          </a:xfrm>
          <a:prstGeom prst="rect">
            <a:avLst/>
          </a:prstGeom>
        </p:spPr>
      </p:pic>
    </p:spTree>
    <p:extLst>
      <p:ext uri="{BB962C8B-B14F-4D97-AF65-F5344CB8AC3E}">
        <p14:creationId xmlns:p14="http://schemas.microsoft.com/office/powerpoint/2010/main" val="2844312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7C6A5-FA95-17C0-0161-1D0AB40298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5CBC59-106C-EF23-170D-51EB26B69A24}"/>
              </a:ext>
            </a:extLst>
          </p:cNvPr>
          <p:cNvSpPr>
            <a:spLocks noGrp="1"/>
          </p:cNvSpPr>
          <p:nvPr>
            <p:ph type="title"/>
          </p:nvPr>
        </p:nvSpPr>
        <p:spPr/>
        <p:txBody>
          <a:bodyPr/>
          <a:lstStyle/>
          <a:p>
            <a:r>
              <a:rPr lang="en-US"/>
              <a:t>Analysis of Competing Hypotheses (ACH)</a:t>
            </a:r>
          </a:p>
        </p:txBody>
      </p:sp>
      <p:sp>
        <p:nvSpPr>
          <p:cNvPr id="3" name="Content Placeholder 2">
            <a:extLst>
              <a:ext uri="{FF2B5EF4-FFF2-40B4-BE49-F238E27FC236}">
                <a16:creationId xmlns:a16="http://schemas.microsoft.com/office/drawing/2014/main" id="{09FDB552-8C32-323E-B5BF-61B444667139}"/>
              </a:ext>
            </a:extLst>
          </p:cNvPr>
          <p:cNvSpPr>
            <a:spLocks noGrp="1"/>
          </p:cNvSpPr>
          <p:nvPr>
            <p:ph idx="1"/>
          </p:nvPr>
        </p:nvSpPr>
        <p:spPr/>
        <p:txBody>
          <a:bodyPr/>
          <a:lstStyle/>
          <a:p>
            <a:pPr marL="514350" indent="-514350">
              <a:buFont typeface="+mj-lt"/>
              <a:buAutoNum type="arabicPeriod"/>
            </a:pPr>
            <a:r>
              <a:rPr lang="en-US"/>
              <a:t>Identify Possible Hypotheses </a:t>
            </a:r>
          </a:p>
          <a:p>
            <a:pPr marL="514350" indent="-514350">
              <a:buFont typeface="+mj-lt"/>
              <a:buAutoNum type="arabicPeriod"/>
            </a:pPr>
            <a:r>
              <a:rPr lang="en-US"/>
              <a:t>Compile Evidence in Favor or Against </a:t>
            </a:r>
          </a:p>
          <a:p>
            <a:pPr marL="514350" indent="-514350">
              <a:buFont typeface="+mj-lt"/>
              <a:buAutoNum type="arabicPeriod"/>
            </a:pPr>
            <a:r>
              <a:rPr lang="en-US"/>
              <a:t>Prepare Hypothesis vs Evidence Matrix </a:t>
            </a:r>
          </a:p>
          <a:p>
            <a:pPr marL="514350" indent="-514350">
              <a:buFont typeface="+mj-lt"/>
              <a:buAutoNum type="arabicPeriod"/>
            </a:pPr>
            <a:r>
              <a:rPr lang="en-US"/>
              <a:t>Refine Matrix </a:t>
            </a:r>
          </a:p>
          <a:p>
            <a:pPr marL="514350" indent="-514350">
              <a:buFont typeface="+mj-lt"/>
              <a:buAutoNum type="arabicPeriod"/>
            </a:pPr>
            <a:r>
              <a:rPr lang="en-US"/>
              <a:t>Extract Conclusions &amp; Counterexamples</a:t>
            </a:r>
          </a:p>
          <a:p>
            <a:pPr marL="514350" indent="-514350">
              <a:buFont typeface="+mj-lt"/>
              <a:buAutoNum type="arabicPeriod"/>
            </a:pPr>
            <a:r>
              <a:rPr lang="en-US"/>
              <a:t>Evaluate Sensitivity to Critical Evidence </a:t>
            </a:r>
          </a:p>
          <a:p>
            <a:pPr marL="514350" indent="-514350">
              <a:buFont typeface="+mj-lt"/>
              <a:buAutoNum type="arabicPeriod"/>
            </a:pPr>
            <a:r>
              <a:rPr lang="en-US"/>
              <a:t>Report Conclusions</a:t>
            </a:r>
          </a:p>
          <a:p>
            <a:pPr marL="514350" indent="-514350">
              <a:buFont typeface="+mj-lt"/>
              <a:buAutoNum type="arabicPeriod"/>
            </a:pPr>
            <a:r>
              <a:rPr lang="en-US"/>
              <a:t>Identify Milestones for Future</a:t>
            </a:r>
          </a:p>
        </p:txBody>
      </p:sp>
      <p:pic>
        <p:nvPicPr>
          <p:cNvPr id="5" name="Picture 4" descr="A purple cover with yellow text&#10;&#10;Description automatically generated">
            <a:extLst>
              <a:ext uri="{FF2B5EF4-FFF2-40B4-BE49-F238E27FC236}">
                <a16:creationId xmlns:a16="http://schemas.microsoft.com/office/drawing/2014/main" id="{F38A83F7-FF7C-DA94-9CF6-4FCFEB377E8C}"/>
              </a:ext>
            </a:extLst>
          </p:cNvPr>
          <p:cNvPicPr>
            <a:picLocks noChangeAspect="1"/>
          </p:cNvPicPr>
          <p:nvPr/>
        </p:nvPicPr>
        <p:blipFill>
          <a:blip r:embed="rId2"/>
          <a:stretch>
            <a:fillRect/>
          </a:stretch>
        </p:blipFill>
        <p:spPr>
          <a:xfrm>
            <a:off x="8844456" y="1777650"/>
            <a:ext cx="3124198" cy="4715225"/>
          </a:xfrm>
          <a:prstGeom prst="rect">
            <a:avLst/>
          </a:prstGeom>
        </p:spPr>
      </p:pic>
    </p:spTree>
    <p:extLst>
      <p:ext uri="{BB962C8B-B14F-4D97-AF65-F5344CB8AC3E}">
        <p14:creationId xmlns:p14="http://schemas.microsoft.com/office/powerpoint/2010/main" val="2723849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3D7E-1253-D3FE-03C4-81D705B1650C}"/>
              </a:ext>
            </a:extLst>
          </p:cNvPr>
          <p:cNvSpPr>
            <a:spLocks noGrp="1"/>
          </p:cNvSpPr>
          <p:nvPr>
            <p:ph type="title"/>
          </p:nvPr>
        </p:nvSpPr>
        <p:spPr/>
        <p:txBody>
          <a:bodyPr/>
          <a:lstStyle/>
          <a:p>
            <a:r>
              <a:rPr lang="en-US"/>
              <a:t>Identify Possible Hypotheses </a:t>
            </a:r>
          </a:p>
        </p:txBody>
      </p:sp>
      <p:sp>
        <p:nvSpPr>
          <p:cNvPr id="3" name="Content Placeholder 2">
            <a:extLst>
              <a:ext uri="{FF2B5EF4-FFF2-40B4-BE49-F238E27FC236}">
                <a16:creationId xmlns:a16="http://schemas.microsoft.com/office/drawing/2014/main" id="{1B500808-00F3-E769-4FDC-0F7C81393EBF}"/>
              </a:ext>
            </a:extLst>
          </p:cNvPr>
          <p:cNvSpPr>
            <a:spLocks noGrp="1"/>
          </p:cNvSpPr>
          <p:nvPr>
            <p:ph idx="1"/>
          </p:nvPr>
        </p:nvSpPr>
        <p:spPr/>
        <p:txBody>
          <a:bodyPr/>
          <a:lstStyle/>
          <a:p>
            <a:r>
              <a:rPr lang="en-US"/>
              <a:t>Gather groups of analysts with different backgrounds and perspectives </a:t>
            </a:r>
          </a:p>
          <a:p>
            <a:endParaRPr lang="en-US"/>
          </a:p>
          <a:p>
            <a:r>
              <a:rPr lang="en-US"/>
              <a:t>Brainstorm hypotheses regarding a given intelligence task; refine resulting list to no more than 7 hypotheses to be analyzed</a:t>
            </a:r>
          </a:p>
          <a:p>
            <a:endParaRPr lang="en-US"/>
          </a:p>
          <a:p>
            <a:r>
              <a:rPr lang="en-US"/>
              <a:t>Designate those hypotheses not to be analyzed as “unproven hypotheses”</a:t>
            </a:r>
          </a:p>
        </p:txBody>
      </p:sp>
    </p:spTree>
    <p:extLst>
      <p:ext uri="{BB962C8B-B14F-4D97-AF65-F5344CB8AC3E}">
        <p14:creationId xmlns:p14="http://schemas.microsoft.com/office/powerpoint/2010/main" val="2042267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50ACB-1C22-D840-C903-01DAFD1CF9D0}"/>
            </a:ext>
          </a:extLst>
        </p:cNvPr>
        <p:cNvGrpSpPr/>
        <p:nvPr/>
      </p:nvGrpSpPr>
      <p:grpSpPr>
        <a:xfrm>
          <a:off x="0" y="0"/>
          <a:ext cx="0" cy="0"/>
          <a:chOff x="0" y="0"/>
          <a:chExt cx="0" cy="0"/>
        </a:xfrm>
      </p:grpSpPr>
      <p:pic>
        <p:nvPicPr>
          <p:cNvPr id="4" name="Picture 3" descr="A picture containing bird&#10;&#10;Description automatically generated">
            <a:extLst>
              <a:ext uri="{FF2B5EF4-FFF2-40B4-BE49-F238E27FC236}">
                <a16:creationId xmlns:a16="http://schemas.microsoft.com/office/drawing/2014/main" id="{0DC8AC86-9BB7-E00E-30CF-74BF9343B9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2764" y="2340576"/>
            <a:ext cx="7384951" cy="4152299"/>
          </a:xfrm>
          <a:prstGeom prst="rect">
            <a:avLst/>
          </a:prstGeom>
        </p:spPr>
      </p:pic>
      <p:sp>
        <p:nvSpPr>
          <p:cNvPr id="2" name="Title 1">
            <a:extLst>
              <a:ext uri="{FF2B5EF4-FFF2-40B4-BE49-F238E27FC236}">
                <a16:creationId xmlns:a16="http://schemas.microsoft.com/office/drawing/2014/main" id="{C48E8741-84C6-9258-5B34-BEA49A9966C5}"/>
              </a:ext>
            </a:extLst>
          </p:cNvPr>
          <p:cNvSpPr>
            <a:spLocks noGrp="1"/>
          </p:cNvSpPr>
          <p:nvPr>
            <p:ph type="title"/>
          </p:nvPr>
        </p:nvSpPr>
        <p:spPr/>
        <p:txBody>
          <a:bodyPr/>
          <a:lstStyle/>
          <a:p>
            <a:r>
              <a:rPr lang="en-US" dirty="0"/>
              <a:t>Conceptual Hierarchies</a:t>
            </a:r>
          </a:p>
        </p:txBody>
      </p:sp>
      <p:sp>
        <p:nvSpPr>
          <p:cNvPr id="3" name="Content Placeholder 2">
            <a:extLst>
              <a:ext uri="{FF2B5EF4-FFF2-40B4-BE49-F238E27FC236}">
                <a16:creationId xmlns:a16="http://schemas.microsoft.com/office/drawing/2014/main" id="{7FFCB412-4239-87FB-2CD2-8C9C34D48DE8}"/>
              </a:ext>
            </a:extLst>
          </p:cNvPr>
          <p:cNvSpPr>
            <a:spLocks noGrp="1"/>
          </p:cNvSpPr>
          <p:nvPr>
            <p:ph idx="1"/>
          </p:nvPr>
        </p:nvSpPr>
        <p:spPr/>
        <p:txBody>
          <a:bodyPr/>
          <a:lstStyle/>
          <a:p>
            <a:r>
              <a:rPr lang="en-US" dirty="0"/>
              <a:t>Terms we use carry </a:t>
            </a:r>
            <a:r>
              <a:rPr lang="en-US" i="1" dirty="0"/>
              <a:t>logical </a:t>
            </a:r>
            <a:br>
              <a:rPr lang="en-US" i="1" dirty="0"/>
            </a:br>
            <a:r>
              <a:rPr lang="en-US" i="1" dirty="0"/>
              <a:t>relationships </a:t>
            </a:r>
            <a:r>
              <a:rPr lang="en-US" dirty="0"/>
              <a:t>to other terms</a:t>
            </a:r>
          </a:p>
          <a:p>
            <a:endParaRPr lang="en-US" dirty="0"/>
          </a:p>
          <a:p>
            <a:r>
              <a:rPr lang="en-US" dirty="0"/>
              <a:t>For example, “dog” implies:</a:t>
            </a:r>
          </a:p>
          <a:p>
            <a:pPr lvl="1"/>
            <a:r>
              <a:rPr lang="en-US" dirty="0"/>
              <a:t>“mammal”</a:t>
            </a:r>
          </a:p>
          <a:p>
            <a:pPr lvl="1"/>
            <a:r>
              <a:rPr lang="en-US" dirty="0"/>
              <a:t>“often a pet” </a:t>
            </a:r>
          </a:p>
          <a:p>
            <a:pPr lvl="1"/>
            <a:r>
              <a:rPr lang="en-US" dirty="0"/>
              <a:t>“typically has a tail” </a:t>
            </a:r>
          </a:p>
          <a:p>
            <a:pPr lvl="1"/>
            <a:r>
              <a:rPr lang="en-US" dirty="0"/>
              <a:t>”not a bird”</a:t>
            </a:r>
          </a:p>
          <a:p>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638717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8C1F9-E5F4-9AD6-2DE8-2781B5ABF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E29354-83A2-2AFC-04BA-A669CFA7B779}"/>
              </a:ext>
            </a:extLst>
          </p:cNvPr>
          <p:cNvSpPr>
            <a:spLocks noGrp="1"/>
          </p:cNvSpPr>
          <p:nvPr>
            <p:ph type="title"/>
          </p:nvPr>
        </p:nvSpPr>
        <p:spPr/>
        <p:txBody>
          <a:bodyPr/>
          <a:lstStyle/>
          <a:p>
            <a:r>
              <a:rPr lang="en-US"/>
              <a:t>Compile Evidence in Favor or Against </a:t>
            </a:r>
          </a:p>
        </p:txBody>
      </p:sp>
      <p:sp>
        <p:nvSpPr>
          <p:cNvPr id="3" name="Content Placeholder 2">
            <a:extLst>
              <a:ext uri="{FF2B5EF4-FFF2-40B4-BE49-F238E27FC236}">
                <a16:creationId xmlns:a16="http://schemas.microsoft.com/office/drawing/2014/main" id="{05BCFC9D-E455-7D5C-F95B-08A7D71A3F62}"/>
              </a:ext>
            </a:extLst>
          </p:cNvPr>
          <p:cNvSpPr>
            <a:spLocks noGrp="1"/>
          </p:cNvSpPr>
          <p:nvPr>
            <p:ph idx="1"/>
          </p:nvPr>
        </p:nvSpPr>
        <p:spPr/>
        <p:txBody>
          <a:bodyPr/>
          <a:lstStyle/>
          <a:p>
            <a:r>
              <a:rPr lang="en-US"/>
              <a:t>List evidence in favor of and against each hypothesis </a:t>
            </a:r>
          </a:p>
          <a:p>
            <a:endParaRPr lang="en-US"/>
          </a:p>
          <a:p>
            <a:r>
              <a:rPr lang="en-US"/>
              <a:t>Note the absence as well as the presence of evidence</a:t>
            </a:r>
          </a:p>
          <a:p>
            <a:endParaRPr lang="en-US"/>
          </a:p>
          <a:p>
            <a:r>
              <a:rPr lang="en-US"/>
              <a:t>Include assumptions about intentions, goals, motives, standards, etc. </a:t>
            </a:r>
          </a:p>
          <a:p>
            <a:endParaRPr lang="en-US"/>
          </a:p>
          <a:p>
            <a:r>
              <a:rPr lang="en-US"/>
              <a:t>Consider each hypothesis individually, connecting them to evidence in favor of or against</a:t>
            </a:r>
          </a:p>
        </p:txBody>
      </p:sp>
    </p:spTree>
    <p:extLst>
      <p:ext uri="{BB962C8B-B14F-4D97-AF65-F5344CB8AC3E}">
        <p14:creationId xmlns:p14="http://schemas.microsoft.com/office/powerpoint/2010/main" val="793264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A4FB3-75FA-5050-4ECE-4F0A8B6B9E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0E2841-2DC1-FFE5-1D23-243D9521CC85}"/>
              </a:ext>
            </a:extLst>
          </p:cNvPr>
          <p:cNvSpPr>
            <a:spLocks noGrp="1"/>
          </p:cNvSpPr>
          <p:nvPr>
            <p:ph type="title"/>
          </p:nvPr>
        </p:nvSpPr>
        <p:spPr/>
        <p:txBody>
          <a:bodyPr/>
          <a:lstStyle/>
          <a:p>
            <a:r>
              <a:rPr lang="en-US"/>
              <a:t>Prepare Hypothesis vs Evidence Matrix </a:t>
            </a:r>
          </a:p>
        </p:txBody>
      </p:sp>
      <p:pic>
        <p:nvPicPr>
          <p:cNvPr id="5" name="Content Placeholder 4" descr="A white grid with black text&#10;&#10;Description automatically generated">
            <a:extLst>
              <a:ext uri="{FF2B5EF4-FFF2-40B4-BE49-F238E27FC236}">
                <a16:creationId xmlns:a16="http://schemas.microsoft.com/office/drawing/2014/main" id="{7BF0CB1F-E9B1-CEEA-3244-3331EE8D625C}"/>
              </a:ext>
            </a:extLst>
          </p:cNvPr>
          <p:cNvPicPr>
            <a:picLocks noGrp="1" noChangeAspect="1"/>
          </p:cNvPicPr>
          <p:nvPr>
            <p:ph idx="1"/>
          </p:nvPr>
        </p:nvPicPr>
        <p:blipFill rotWithShape="1">
          <a:blip r:embed="rId2"/>
          <a:srcRect r="1025" b="1835"/>
          <a:stretch/>
        </p:blipFill>
        <p:spPr>
          <a:xfrm>
            <a:off x="1243011" y="2127835"/>
            <a:ext cx="10110789" cy="4712662"/>
          </a:xfrm>
          <a:ln>
            <a:solidFill>
              <a:schemeClr val="tx1"/>
            </a:solidFill>
          </a:ln>
        </p:spPr>
      </p:pic>
      <p:sp>
        <p:nvSpPr>
          <p:cNvPr id="6" name="TextBox 5">
            <a:extLst>
              <a:ext uri="{FF2B5EF4-FFF2-40B4-BE49-F238E27FC236}">
                <a16:creationId xmlns:a16="http://schemas.microsoft.com/office/drawing/2014/main" id="{83F1FDA9-E4F2-C894-3DFB-57C2D4871EBD}"/>
              </a:ext>
            </a:extLst>
          </p:cNvPr>
          <p:cNvSpPr txBox="1"/>
          <p:nvPr/>
        </p:nvSpPr>
        <p:spPr>
          <a:xfrm>
            <a:off x="5620559" y="1429078"/>
            <a:ext cx="199605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Hypotheses</a:t>
            </a:r>
          </a:p>
        </p:txBody>
      </p:sp>
      <p:sp>
        <p:nvSpPr>
          <p:cNvPr id="7" name="TextBox 6">
            <a:extLst>
              <a:ext uri="{FF2B5EF4-FFF2-40B4-BE49-F238E27FC236}">
                <a16:creationId xmlns:a16="http://schemas.microsoft.com/office/drawing/2014/main" id="{5C815238-D365-917F-EACC-D9ADC52C61C3}"/>
              </a:ext>
            </a:extLst>
          </p:cNvPr>
          <p:cNvSpPr txBox="1"/>
          <p:nvPr/>
        </p:nvSpPr>
        <p:spPr>
          <a:xfrm rot="16200000">
            <a:off x="-42867" y="4222555"/>
            <a:ext cx="160813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Evidence</a:t>
            </a:r>
          </a:p>
        </p:txBody>
      </p:sp>
    </p:spTree>
    <p:extLst>
      <p:ext uri="{BB962C8B-B14F-4D97-AF65-F5344CB8AC3E}">
        <p14:creationId xmlns:p14="http://schemas.microsoft.com/office/powerpoint/2010/main" val="647110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449CB-27A7-8CF5-E6DF-97C03EEED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160F45-8ECE-4685-A93D-DEF9E804754B}"/>
              </a:ext>
            </a:extLst>
          </p:cNvPr>
          <p:cNvSpPr>
            <a:spLocks noGrp="1"/>
          </p:cNvSpPr>
          <p:nvPr>
            <p:ph type="title"/>
          </p:nvPr>
        </p:nvSpPr>
        <p:spPr/>
        <p:txBody>
          <a:bodyPr/>
          <a:lstStyle/>
          <a:p>
            <a:r>
              <a:rPr lang="en-US"/>
              <a:t>Prepare Hypothesis vs Evidence Matrix </a:t>
            </a:r>
          </a:p>
        </p:txBody>
      </p:sp>
      <p:sp>
        <p:nvSpPr>
          <p:cNvPr id="3" name="Content Placeholder 2">
            <a:extLst>
              <a:ext uri="{FF2B5EF4-FFF2-40B4-BE49-F238E27FC236}">
                <a16:creationId xmlns:a16="http://schemas.microsoft.com/office/drawing/2014/main" id="{5D89632E-400E-BAD9-932D-CBBE01657382}"/>
              </a:ext>
            </a:extLst>
          </p:cNvPr>
          <p:cNvSpPr>
            <a:spLocks noGrp="1"/>
          </p:cNvSpPr>
          <p:nvPr>
            <p:ph idx="1"/>
          </p:nvPr>
        </p:nvSpPr>
        <p:spPr/>
        <p:txBody>
          <a:bodyPr>
            <a:normAutofit/>
          </a:bodyPr>
          <a:lstStyle/>
          <a:p>
            <a:r>
              <a:rPr lang="en-US"/>
              <a:t>Evaluate the relationship between a given piece of evidence (row-by-row) and each hypothesis in the matrix: </a:t>
            </a:r>
          </a:p>
          <a:p>
            <a:endParaRPr lang="en-US"/>
          </a:p>
          <a:p>
            <a:pPr lvl="1"/>
            <a:r>
              <a:rPr lang="en-US" sz="2800"/>
              <a:t>Consistent (cell should have “+” or “C”)</a:t>
            </a:r>
          </a:p>
          <a:p>
            <a:pPr lvl="1"/>
            <a:r>
              <a:rPr lang="en-US" sz="2800"/>
              <a:t>Inconsistent (cell should have “-” or “I”)</a:t>
            </a:r>
          </a:p>
          <a:p>
            <a:pPr lvl="1"/>
            <a:r>
              <a:rPr lang="en-US" sz="2800"/>
              <a:t>Irrelevant (cell should have “?” or “NA”)</a:t>
            </a:r>
          </a:p>
          <a:p>
            <a:pPr lvl="1"/>
            <a:endParaRPr lang="en-US"/>
          </a:p>
          <a:p>
            <a:r>
              <a:rPr lang="en-US"/>
              <a:t>Evidence is </a:t>
            </a:r>
            <a:r>
              <a:rPr lang="en-US" i="1"/>
              <a:t>diagnostic </a:t>
            </a:r>
            <a:r>
              <a:rPr lang="en-US"/>
              <a:t>when it influences judgment about the plausibility of hypotheses </a:t>
            </a:r>
          </a:p>
          <a:p>
            <a:pPr lvl="1"/>
            <a:endParaRPr lang="en-US"/>
          </a:p>
          <a:p>
            <a:endParaRPr lang="en-US"/>
          </a:p>
        </p:txBody>
      </p:sp>
    </p:spTree>
    <p:extLst>
      <p:ext uri="{BB962C8B-B14F-4D97-AF65-F5344CB8AC3E}">
        <p14:creationId xmlns:p14="http://schemas.microsoft.com/office/powerpoint/2010/main" val="582517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EE831-9188-27C2-F1F3-4FA06FFE9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0D3E03-9823-69A3-E7B6-E777EBF56FFF}"/>
              </a:ext>
            </a:extLst>
          </p:cNvPr>
          <p:cNvSpPr>
            <a:spLocks noGrp="1"/>
          </p:cNvSpPr>
          <p:nvPr>
            <p:ph type="title"/>
          </p:nvPr>
        </p:nvSpPr>
        <p:spPr/>
        <p:txBody>
          <a:bodyPr/>
          <a:lstStyle/>
          <a:p>
            <a:r>
              <a:rPr lang="en-US"/>
              <a:t>Refine Matrix</a:t>
            </a:r>
          </a:p>
        </p:txBody>
      </p:sp>
      <p:sp>
        <p:nvSpPr>
          <p:cNvPr id="3" name="Content Placeholder 2">
            <a:extLst>
              <a:ext uri="{FF2B5EF4-FFF2-40B4-BE49-F238E27FC236}">
                <a16:creationId xmlns:a16="http://schemas.microsoft.com/office/drawing/2014/main" id="{5818A43D-0E66-C3AC-06F6-35DBEBAEC144}"/>
              </a:ext>
            </a:extLst>
          </p:cNvPr>
          <p:cNvSpPr>
            <a:spLocks noGrp="1"/>
          </p:cNvSpPr>
          <p:nvPr>
            <p:ph idx="1"/>
          </p:nvPr>
        </p:nvSpPr>
        <p:spPr/>
        <p:txBody>
          <a:bodyPr/>
          <a:lstStyle/>
          <a:p>
            <a:r>
              <a:rPr lang="en-US"/>
              <a:t>Reflect on wording of hypotheses, and consider alternative presentations</a:t>
            </a:r>
          </a:p>
          <a:p>
            <a:endParaRPr lang="en-US"/>
          </a:p>
          <a:p>
            <a:r>
              <a:rPr lang="en-US"/>
              <a:t>Consider combining hypotheses or splitting an hypothesis into multiple hypotheses</a:t>
            </a:r>
          </a:p>
          <a:p>
            <a:endParaRPr lang="en-US"/>
          </a:p>
          <a:p>
            <a:r>
              <a:rPr lang="en-US"/>
              <a:t>Delete irrelevant evidence (though they should be saved in a separate list)</a:t>
            </a:r>
          </a:p>
        </p:txBody>
      </p:sp>
    </p:spTree>
    <p:extLst>
      <p:ext uri="{BB962C8B-B14F-4D97-AF65-F5344CB8AC3E}">
        <p14:creationId xmlns:p14="http://schemas.microsoft.com/office/powerpoint/2010/main" val="3265432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054C2-4E05-5669-AD33-24E6A9DEB1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1ED1A3-FAD6-3CF5-2E12-A113348E1733}"/>
              </a:ext>
            </a:extLst>
          </p:cNvPr>
          <p:cNvSpPr>
            <a:spLocks noGrp="1"/>
          </p:cNvSpPr>
          <p:nvPr>
            <p:ph type="title"/>
          </p:nvPr>
        </p:nvSpPr>
        <p:spPr>
          <a:xfrm>
            <a:off x="838199" y="365125"/>
            <a:ext cx="11251131" cy="1325563"/>
          </a:xfrm>
        </p:spPr>
        <p:txBody>
          <a:bodyPr/>
          <a:lstStyle/>
          <a:p>
            <a:r>
              <a:rPr lang="en-US"/>
              <a:t>Extract Conclusions &amp; Counterexamples</a:t>
            </a:r>
          </a:p>
        </p:txBody>
      </p:sp>
      <p:sp>
        <p:nvSpPr>
          <p:cNvPr id="3" name="Content Placeholder 2">
            <a:extLst>
              <a:ext uri="{FF2B5EF4-FFF2-40B4-BE49-F238E27FC236}">
                <a16:creationId xmlns:a16="http://schemas.microsoft.com/office/drawing/2014/main" id="{F3BA3525-6D93-9415-91F6-A3E9C0EBCA37}"/>
              </a:ext>
            </a:extLst>
          </p:cNvPr>
          <p:cNvSpPr>
            <a:spLocks noGrp="1"/>
          </p:cNvSpPr>
          <p:nvPr>
            <p:ph idx="1"/>
          </p:nvPr>
        </p:nvSpPr>
        <p:spPr/>
        <p:txBody>
          <a:bodyPr/>
          <a:lstStyle/>
          <a:p>
            <a:r>
              <a:rPr lang="en-US"/>
              <a:t>Review evidence that will allow you to reject hypotheses and do so, step-by-step</a:t>
            </a:r>
          </a:p>
          <a:p>
            <a:endParaRPr lang="en-US"/>
          </a:p>
          <a:p>
            <a:r>
              <a:rPr lang="en-US"/>
              <a:t>Guidance: </a:t>
            </a:r>
          </a:p>
          <a:p>
            <a:pPr lvl="1"/>
            <a:r>
              <a:rPr lang="en-US"/>
              <a:t>Hypothesis with the most “-” or “I” is likely the worst explanation</a:t>
            </a:r>
          </a:p>
          <a:p>
            <a:pPr lvl="1"/>
            <a:r>
              <a:rPr lang="en-US"/>
              <a:t>Hypothesis with fewest “-” or “I” is likely the best explanation</a:t>
            </a:r>
          </a:p>
          <a:p>
            <a:pPr lvl="1"/>
            <a:r>
              <a:rPr lang="en-US"/>
              <a:t>Hypothesis with most “+” or “C” is a plausible explanation </a:t>
            </a:r>
          </a:p>
          <a:p>
            <a:pPr lvl="1"/>
            <a:r>
              <a:rPr lang="en-US"/>
              <a:t>Hypothesis with fewest “+” or “C” is an implausible explanation </a:t>
            </a:r>
          </a:p>
          <a:p>
            <a:endParaRPr lang="en-US"/>
          </a:p>
        </p:txBody>
      </p:sp>
    </p:spTree>
    <p:extLst>
      <p:ext uri="{BB962C8B-B14F-4D97-AF65-F5344CB8AC3E}">
        <p14:creationId xmlns:p14="http://schemas.microsoft.com/office/powerpoint/2010/main" val="1620863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572EB-DC59-C87B-8202-41716ABFBE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F7C947-76F4-28B5-BE04-3BF2B162251A}"/>
              </a:ext>
            </a:extLst>
          </p:cNvPr>
          <p:cNvSpPr>
            <a:spLocks noGrp="1"/>
          </p:cNvSpPr>
          <p:nvPr>
            <p:ph type="title"/>
          </p:nvPr>
        </p:nvSpPr>
        <p:spPr/>
        <p:txBody>
          <a:bodyPr/>
          <a:lstStyle/>
          <a:p>
            <a:r>
              <a:rPr lang="en-US"/>
              <a:t>Evaluate Sensitivity to Critical Evidence </a:t>
            </a:r>
          </a:p>
        </p:txBody>
      </p:sp>
      <p:sp>
        <p:nvSpPr>
          <p:cNvPr id="3" name="Content Placeholder 2">
            <a:extLst>
              <a:ext uri="{FF2B5EF4-FFF2-40B4-BE49-F238E27FC236}">
                <a16:creationId xmlns:a16="http://schemas.microsoft.com/office/drawing/2014/main" id="{5731D4AD-8B91-BE7E-A522-CA6747E71BD1}"/>
              </a:ext>
            </a:extLst>
          </p:cNvPr>
          <p:cNvSpPr>
            <a:spLocks noGrp="1"/>
          </p:cNvSpPr>
          <p:nvPr>
            <p:ph idx="1"/>
          </p:nvPr>
        </p:nvSpPr>
        <p:spPr/>
        <p:txBody>
          <a:bodyPr/>
          <a:lstStyle/>
          <a:p>
            <a:r>
              <a:rPr lang="en-US"/>
              <a:t>Reflect on the following sorts of questions: </a:t>
            </a:r>
          </a:p>
          <a:p>
            <a:endParaRPr lang="en-US"/>
          </a:p>
          <a:p>
            <a:pPr lvl="1"/>
            <a:r>
              <a:rPr lang="en-US" sz="2800"/>
              <a:t>Are there questionable assumptions underlying a given interpretation of an hypothesis?</a:t>
            </a:r>
          </a:p>
          <a:p>
            <a:pPr lvl="1"/>
            <a:r>
              <a:rPr lang="en-US" sz="2800"/>
              <a:t>Might there be alternative explanations?</a:t>
            </a:r>
          </a:p>
          <a:p>
            <a:pPr lvl="1"/>
            <a:r>
              <a:rPr lang="en-US" sz="2800"/>
              <a:t>Might the evidence gathered and used be incomplete and/or misleading? </a:t>
            </a:r>
          </a:p>
          <a:p>
            <a:pPr lvl="1"/>
            <a:endParaRPr lang="en-US" sz="2800"/>
          </a:p>
          <a:p>
            <a:r>
              <a:rPr lang="en-US"/>
              <a:t>Make clear answers to these questions to all analysts involved</a:t>
            </a:r>
          </a:p>
        </p:txBody>
      </p:sp>
    </p:spTree>
    <p:extLst>
      <p:ext uri="{BB962C8B-B14F-4D97-AF65-F5344CB8AC3E}">
        <p14:creationId xmlns:p14="http://schemas.microsoft.com/office/powerpoint/2010/main" val="733890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FD9AD-D268-82D1-3526-854B1CFF5C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C2F2B4-83A5-ACAB-E404-F471848518B1}"/>
              </a:ext>
            </a:extLst>
          </p:cNvPr>
          <p:cNvSpPr>
            <a:spLocks noGrp="1"/>
          </p:cNvSpPr>
          <p:nvPr>
            <p:ph type="title"/>
          </p:nvPr>
        </p:nvSpPr>
        <p:spPr/>
        <p:txBody>
          <a:bodyPr/>
          <a:lstStyle/>
          <a:p>
            <a:r>
              <a:rPr lang="en-US"/>
              <a:t>Report Conclusions &amp; Future Proofing</a:t>
            </a:r>
          </a:p>
        </p:txBody>
      </p:sp>
      <p:sp>
        <p:nvSpPr>
          <p:cNvPr id="3" name="Content Placeholder 2">
            <a:extLst>
              <a:ext uri="{FF2B5EF4-FFF2-40B4-BE49-F238E27FC236}">
                <a16:creationId xmlns:a16="http://schemas.microsoft.com/office/drawing/2014/main" id="{04D9631F-4BFD-6378-D178-210A7CFA97B4}"/>
              </a:ext>
            </a:extLst>
          </p:cNvPr>
          <p:cNvSpPr>
            <a:spLocks noGrp="1"/>
          </p:cNvSpPr>
          <p:nvPr>
            <p:ph idx="1"/>
          </p:nvPr>
        </p:nvSpPr>
        <p:spPr/>
        <p:txBody>
          <a:bodyPr/>
          <a:lstStyle/>
          <a:p>
            <a:r>
              <a:rPr lang="en-US"/>
              <a:t>Provide decision makers the relative likelihood of alternative explanations for presented hypotheses; contingency plans should also be provided</a:t>
            </a:r>
          </a:p>
          <a:p>
            <a:endParaRPr lang="en-US"/>
          </a:p>
          <a:p>
            <a:r>
              <a:rPr lang="en-US"/>
              <a:t>Be specific about how likelihood is presented; saying an hypothesis is “probably true” could mean 55% likely or 90% likely, which are quite different...</a:t>
            </a:r>
          </a:p>
          <a:p>
            <a:endParaRPr lang="en-US"/>
          </a:p>
          <a:p>
            <a:r>
              <a:rPr lang="en-US"/>
              <a:t>Conclusions should be considered tentative</a:t>
            </a:r>
          </a:p>
        </p:txBody>
      </p:sp>
    </p:spTree>
    <p:extLst>
      <p:ext uri="{BB962C8B-B14F-4D97-AF65-F5344CB8AC3E}">
        <p14:creationId xmlns:p14="http://schemas.microsoft.com/office/powerpoint/2010/main" val="826368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CC45A-EC0E-DB78-8E1F-6FDF6FBC97F7}"/>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348624E4-AAB9-7153-06D0-42A86D4E8ECA}"/>
              </a:ext>
            </a:extLst>
          </p:cNvPr>
          <p:cNvSpPr>
            <a:spLocks noGrp="1"/>
          </p:cNvSpPr>
          <p:nvPr>
            <p:ph idx="1"/>
          </p:nvPr>
        </p:nvSpPr>
        <p:spPr/>
        <p:txBody>
          <a:bodyPr/>
          <a:lstStyle/>
          <a:p>
            <a:r>
              <a:rPr lang="en-US"/>
              <a:t>In 2016, U.S. and Canadian diplomats in Havana, Cuba reported experiencing symptoms such as ear ringing, pain, and cognitive dysfunction while stationed overseas. Since then, over 1000 similar reports were given, nearly always from U.S. or Canadian diplomats. This phenomena has been dubbed “Havana Syndrome”.</a:t>
            </a:r>
          </a:p>
          <a:p>
            <a:endParaRPr lang="en-US"/>
          </a:p>
          <a:p>
            <a:pPr marL="0" indent="0" algn="ctr">
              <a:buNone/>
            </a:pPr>
            <a:r>
              <a:rPr lang="en-US" b="1">
                <a:solidFill>
                  <a:srgbClr val="FF0000"/>
                </a:solidFill>
              </a:rPr>
              <a:t>Using the ACH strategy, identify a plausible hypothesis for the Havana Syndrome</a:t>
            </a:r>
          </a:p>
          <a:p>
            <a:endParaRPr lang="en-US"/>
          </a:p>
          <a:p>
            <a:pPr marL="0" indent="0">
              <a:buNone/>
            </a:pPr>
            <a:endParaRPr lang="en-US"/>
          </a:p>
        </p:txBody>
      </p:sp>
    </p:spTree>
    <p:extLst>
      <p:ext uri="{BB962C8B-B14F-4D97-AF65-F5344CB8AC3E}">
        <p14:creationId xmlns:p14="http://schemas.microsoft.com/office/powerpoint/2010/main" val="4109097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7C6A5-FA95-17C0-0161-1D0AB40298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5CBC59-106C-EF23-170D-51EB26B69A24}"/>
              </a:ext>
            </a:extLst>
          </p:cNvPr>
          <p:cNvSpPr>
            <a:spLocks noGrp="1"/>
          </p:cNvSpPr>
          <p:nvPr>
            <p:ph type="title"/>
          </p:nvPr>
        </p:nvSpPr>
        <p:spPr/>
        <p:txBody>
          <a:bodyPr/>
          <a:lstStyle/>
          <a:p>
            <a:r>
              <a:rPr lang="en-US"/>
              <a:t>Analysis of Competing Hypotheses (ACH)</a:t>
            </a:r>
          </a:p>
        </p:txBody>
      </p:sp>
      <p:sp>
        <p:nvSpPr>
          <p:cNvPr id="3" name="Content Placeholder 2">
            <a:extLst>
              <a:ext uri="{FF2B5EF4-FFF2-40B4-BE49-F238E27FC236}">
                <a16:creationId xmlns:a16="http://schemas.microsoft.com/office/drawing/2014/main" id="{09FDB552-8C32-323E-B5BF-61B444667139}"/>
              </a:ext>
            </a:extLst>
          </p:cNvPr>
          <p:cNvSpPr>
            <a:spLocks noGrp="1"/>
          </p:cNvSpPr>
          <p:nvPr>
            <p:ph idx="1"/>
          </p:nvPr>
        </p:nvSpPr>
        <p:spPr/>
        <p:txBody>
          <a:bodyPr/>
          <a:lstStyle/>
          <a:p>
            <a:pPr marL="514350" indent="-514350">
              <a:buFont typeface="+mj-lt"/>
              <a:buAutoNum type="arabicPeriod"/>
            </a:pPr>
            <a:r>
              <a:rPr lang="en-US"/>
              <a:t>Identify Possible Hypotheses </a:t>
            </a:r>
          </a:p>
          <a:p>
            <a:pPr marL="514350" indent="-514350">
              <a:buFont typeface="+mj-lt"/>
              <a:buAutoNum type="arabicPeriod"/>
            </a:pPr>
            <a:r>
              <a:rPr lang="en-US"/>
              <a:t>Compile Evidence in Favor or Against </a:t>
            </a:r>
          </a:p>
          <a:p>
            <a:pPr marL="514350" indent="-514350">
              <a:buFont typeface="+mj-lt"/>
              <a:buAutoNum type="arabicPeriod"/>
            </a:pPr>
            <a:r>
              <a:rPr lang="en-US"/>
              <a:t>Prepare Hypothesis vs Evidence Matrix </a:t>
            </a:r>
          </a:p>
          <a:p>
            <a:pPr marL="514350" indent="-514350">
              <a:buFont typeface="+mj-lt"/>
              <a:buAutoNum type="arabicPeriod"/>
            </a:pPr>
            <a:r>
              <a:rPr lang="en-US"/>
              <a:t>Refine Matrix </a:t>
            </a:r>
          </a:p>
          <a:p>
            <a:pPr marL="514350" indent="-514350">
              <a:buFont typeface="+mj-lt"/>
              <a:buAutoNum type="arabicPeriod"/>
            </a:pPr>
            <a:r>
              <a:rPr lang="en-US"/>
              <a:t>Extract Conclusions &amp; Counterexamples</a:t>
            </a:r>
          </a:p>
          <a:p>
            <a:pPr marL="514350" indent="-514350">
              <a:buFont typeface="+mj-lt"/>
              <a:buAutoNum type="arabicPeriod"/>
            </a:pPr>
            <a:r>
              <a:rPr lang="en-US"/>
              <a:t>Evaluate Sensitivity to Critical Evidence </a:t>
            </a:r>
          </a:p>
          <a:p>
            <a:pPr marL="514350" indent="-514350">
              <a:buFont typeface="+mj-lt"/>
              <a:buAutoNum type="arabicPeriod"/>
            </a:pPr>
            <a:r>
              <a:rPr lang="en-US"/>
              <a:t>Report Conclusions</a:t>
            </a:r>
          </a:p>
          <a:p>
            <a:pPr marL="514350" indent="-514350">
              <a:buFont typeface="+mj-lt"/>
              <a:buAutoNum type="arabicPeriod"/>
            </a:pPr>
            <a:r>
              <a:rPr lang="en-US"/>
              <a:t>Identify Milestones for Future</a:t>
            </a:r>
          </a:p>
        </p:txBody>
      </p:sp>
      <p:pic>
        <p:nvPicPr>
          <p:cNvPr id="5" name="Picture 4" descr="A purple cover with yellow text&#10;&#10;Description automatically generated">
            <a:extLst>
              <a:ext uri="{FF2B5EF4-FFF2-40B4-BE49-F238E27FC236}">
                <a16:creationId xmlns:a16="http://schemas.microsoft.com/office/drawing/2014/main" id="{F38A83F7-FF7C-DA94-9CF6-4FCFEB377E8C}"/>
              </a:ext>
            </a:extLst>
          </p:cNvPr>
          <p:cNvPicPr>
            <a:picLocks noChangeAspect="1"/>
          </p:cNvPicPr>
          <p:nvPr/>
        </p:nvPicPr>
        <p:blipFill>
          <a:blip r:embed="rId2"/>
          <a:stretch>
            <a:fillRect/>
          </a:stretch>
        </p:blipFill>
        <p:spPr>
          <a:xfrm>
            <a:off x="8844456" y="1777650"/>
            <a:ext cx="3124198" cy="4715225"/>
          </a:xfrm>
          <a:prstGeom prst="rect">
            <a:avLst/>
          </a:prstGeom>
        </p:spPr>
      </p:pic>
    </p:spTree>
    <p:extLst>
      <p:ext uri="{BB962C8B-B14F-4D97-AF65-F5344CB8AC3E}">
        <p14:creationId xmlns:p14="http://schemas.microsoft.com/office/powerpoint/2010/main" val="1404436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32403-30A3-54FC-8B8D-22B43A915A1D}"/>
            </a:ext>
          </a:extLst>
        </p:cNvPr>
        <p:cNvGrpSpPr/>
        <p:nvPr/>
      </p:nvGrpSpPr>
      <p:grpSpPr>
        <a:xfrm>
          <a:off x="0" y="0"/>
          <a:ext cx="0" cy="0"/>
          <a:chOff x="0" y="0"/>
          <a:chExt cx="0" cy="0"/>
        </a:xfrm>
      </p:grpSpPr>
      <p:pic>
        <p:nvPicPr>
          <p:cNvPr id="9" name="Picture 8" descr="A diagram of a diagram&#10;&#10;Description automatically generated">
            <a:extLst>
              <a:ext uri="{FF2B5EF4-FFF2-40B4-BE49-F238E27FC236}">
                <a16:creationId xmlns:a16="http://schemas.microsoft.com/office/drawing/2014/main" id="{63E1FE20-F16F-C4E6-0169-71167DAA5010}"/>
              </a:ext>
            </a:extLst>
          </p:cNvPr>
          <p:cNvPicPr>
            <a:picLocks noChangeAspect="1"/>
          </p:cNvPicPr>
          <p:nvPr/>
        </p:nvPicPr>
        <p:blipFill rotWithShape="1">
          <a:blip r:embed="rId2">
            <a:alphaModFix/>
          </a:blip>
          <a:srcRect t="1008"/>
          <a:stretch/>
        </p:blipFill>
        <p:spPr>
          <a:xfrm>
            <a:off x="196770" y="3429000"/>
            <a:ext cx="3935329" cy="2658259"/>
          </a:xfrm>
          <a:prstGeom prst="rect">
            <a:avLst/>
          </a:prstGeom>
        </p:spPr>
      </p:pic>
      <p:sp>
        <p:nvSpPr>
          <p:cNvPr id="2" name="Title 1">
            <a:extLst>
              <a:ext uri="{FF2B5EF4-FFF2-40B4-BE49-F238E27FC236}">
                <a16:creationId xmlns:a16="http://schemas.microsoft.com/office/drawing/2014/main" id="{ECDC1AA8-5F8A-C779-1854-18D4AC7F5E19}"/>
              </a:ext>
            </a:extLst>
          </p:cNvPr>
          <p:cNvSpPr>
            <a:spLocks noGrp="1"/>
          </p:cNvSpPr>
          <p:nvPr>
            <p:ph type="title"/>
          </p:nvPr>
        </p:nvSpPr>
        <p:spPr/>
        <p:txBody>
          <a:bodyPr/>
          <a:lstStyle/>
          <a:p>
            <a:r>
              <a:rPr lang="en-US"/>
              <a:t>Cognitive Process Ontology</a:t>
            </a:r>
          </a:p>
        </p:txBody>
      </p:sp>
      <p:sp>
        <p:nvSpPr>
          <p:cNvPr id="3" name="Content Placeholder 2">
            <a:extLst>
              <a:ext uri="{FF2B5EF4-FFF2-40B4-BE49-F238E27FC236}">
                <a16:creationId xmlns:a16="http://schemas.microsoft.com/office/drawing/2014/main" id="{0C398E3F-210B-8C33-4B05-B310FD99B452}"/>
              </a:ext>
            </a:extLst>
          </p:cNvPr>
          <p:cNvSpPr>
            <a:spLocks noGrp="1"/>
          </p:cNvSpPr>
          <p:nvPr>
            <p:ph idx="1"/>
          </p:nvPr>
        </p:nvSpPr>
        <p:spPr/>
        <p:txBody>
          <a:bodyPr/>
          <a:lstStyle/>
          <a:p>
            <a:r>
              <a:rPr lang="en-US"/>
              <a:t>Ontology reflecting aspects of the intellgence cycle</a:t>
            </a:r>
          </a:p>
          <a:p>
            <a:endParaRPr lang="en-US"/>
          </a:p>
        </p:txBody>
      </p:sp>
      <p:sp>
        <p:nvSpPr>
          <p:cNvPr id="6" name="Oval 5">
            <a:extLst>
              <a:ext uri="{FF2B5EF4-FFF2-40B4-BE49-F238E27FC236}">
                <a16:creationId xmlns:a16="http://schemas.microsoft.com/office/drawing/2014/main" id="{5714EA55-9C16-45FF-5297-9CCCEB8D4C3D}"/>
              </a:ext>
            </a:extLst>
          </p:cNvPr>
          <p:cNvSpPr/>
          <p:nvPr/>
        </p:nvSpPr>
        <p:spPr>
          <a:xfrm>
            <a:off x="2164434" y="5123960"/>
            <a:ext cx="898648" cy="96329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8" name="Picture 7" descr="A diagram of a process&#10;&#10;Description automatically generated">
            <a:extLst>
              <a:ext uri="{FF2B5EF4-FFF2-40B4-BE49-F238E27FC236}">
                <a16:creationId xmlns:a16="http://schemas.microsoft.com/office/drawing/2014/main" id="{C0DDC0C6-F98E-AB13-93C5-8898A165B822}"/>
              </a:ext>
            </a:extLst>
          </p:cNvPr>
          <p:cNvPicPr>
            <a:picLocks noChangeAspect="1"/>
          </p:cNvPicPr>
          <p:nvPr/>
        </p:nvPicPr>
        <p:blipFill>
          <a:blip r:embed="rId3"/>
          <a:stretch>
            <a:fillRect/>
          </a:stretch>
        </p:blipFill>
        <p:spPr>
          <a:xfrm>
            <a:off x="4618299" y="2451578"/>
            <a:ext cx="7463888" cy="4343902"/>
          </a:xfrm>
          <a:prstGeom prst="rect">
            <a:avLst/>
          </a:prstGeom>
          <a:ln>
            <a:solidFill>
              <a:schemeClr val="tx1"/>
            </a:solidFill>
          </a:ln>
        </p:spPr>
      </p:pic>
    </p:spTree>
    <p:extLst>
      <p:ext uri="{BB962C8B-B14F-4D97-AF65-F5344CB8AC3E}">
        <p14:creationId xmlns:p14="http://schemas.microsoft.com/office/powerpoint/2010/main" val="2735805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2A765-30D1-0DBA-5C97-81ED9AF3BD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A58AA6-B4D1-E15E-EAE5-1870E4807ED9}"/>
              </a:ext>
            </a:extLst>
          </p:cNvPr>
          <p:cNvSpPr>
            <a:spLocks noGrp="1"/>
          </p:cNvSpPr>
          <p:nvPr>
            <p:ph type="title"/>
          </p:nvPr>
        </p:nvSpPr>
        <p:spPr/>
        <p:txBody>
          <a:bodyPr/>
          <a:lstStyle/>
          <a:p>
            <a:r>
              <a:rPr lang="en-US" dirty="0"/>
              <a:t>Cognitive Webs</a:t>
            </a:r>
          </a:p>
        </p:txBody>
      </p:sp>
      <p:sp>
        <p:nvSpPr>
          <p:cNvPr id="3" name="Content Placeholder 2">
            <a:extLst>
              <a:ext uri="{FF2B5EF4-FFF2-40B4-BE49-F238E27FC236}">
                <a16:creationId xmlns:a16="http://schemas.microsoft.com/office/drawing/2014/main" id="{9745213D-CA6D-18C2-655C-673B4E0AB836}"/>
              </a:ext>
            </a:extLst>
          </p:cNvPr>
          <p:cNvSpPr>
            <a:spLocks noGrp="1"/>
          </p:cNvSpPr>
          <p:nvPr>
            <p:ph idx="1"/>
          </p:nvPr>
        </p:nvSpPr>
        <p:spPr/>
        <p:txBody>
          <a:bodyPr/>
          <a:lstStyle/>
          <a:p>
            <a:r>
              <a:rPr lang="en-US" dirty="0"/>
              <a:t>Naming parts of your perceptual manifold to which you attend, results in conceptual hierarchies, give rise to </a:t>
            </a:r>
            <a:r>
              <a:rPr lang="en-US" i="1" dirty="0"/>
              <a:t>cognitive webs</a:t>
            </a:r>
          </a:p>
          <a:p>
            <a:endParaRPr lang="en-US" i="1" dirty="0"/>
          </a:p>
          <a:p>
            <a:r>
              <a:rPr lang="en-US" dirty="0"/>
              <a:t>Not merely webs of belief as, say, Quine suggested, but interconnected webs of beliefs, desires, knowledge, hopes, wishes, etc. </a:t>
            </a:r>
          </a:p>
          <a:p>
            <a:pPr marL="0" indent="0">
              <a:buNone/>
            </a:pPr>
            <a:endParaRPr lang="en-US" dirty="0"/>
          </a:p>
          <a:p>
            <a:pPr marL="0" indent="0">
              <a:buNone/>
            </a:pPr>
            <a:endParaRPr lang="en-US" dirty="0"/>
          </a:p>
          <a:p>
            <a:endParaRPr lang="en-US" dirty="0"/>
          </a:p>
        </p:txBody>
      </p:sp>
      <p:pic>
        <p:nvPicPr>
          <p:cNvPr id="7" name="Picture 6" descr="A close-up of a spider web&#10;&#10;Description automatically generated">
            <a:extLst>
              <a:ext uri="{FF2B5EF4-FFF2-40B4-BE49-F238E27FC236}">
                <a16:creationId xmlns:a16="http://schemas.microsoft.com/office/drawing/2014/main" id="{33E9E626-E423-B672-4244-F695FD9A0596}"/>
              </a:ext>
            </a:extLst>
          </p:cNvPr>
          <p:cNvPicPr>
            <a:picLocks noChangeAspect="1"/>
          </p:cNvPicPr>
          <p:nvPr/>
        </p:nvPicPr>
        <p:blipFill>
          <a:blip r:embed="rId2"/>
          <a:stretch>
            <a:fillRect/>
          </a:stretch>
        </p:blipFill>
        <p:spPr>
          <a:xfrm>
            <a:off x="6965868" y="4184510"/>
            <a:ext cx="4387932" cy="2452079"/>
          </a:xfrm>
          <a:prstGeom prst="rect">
            <a:avLst/>
          </a:prstGeom>
        </p:spPr>
      </p:pic>
      <p:pic>
        <p:nvPicPr>
          <p:cNvPr id="9" name="Picture 8" descr="A close-up of a spider web&#10;&#10;Description automatically generated">
            <a:extLst>
              <a:ext uri="{FF2B5EF4-FFF2-40B4-BE49-F238E27FC236}">
                <a16:creationId xmlns:a16="http://schemas.microsoft.com/office/drawing/2014/main" id="{A601AF6E-97ED-1466-B01B-733C21404EAA}"/>
              </a:ext>
            </a:extLst>
          </p:cNvPr>
          <p:cNvPicPr>
            <a:picLocks noChangeAspect="1"/>
          </p:cNvPicPr>
          <p:nvPr/>
        </p:nvPicPr>
        <p:blipFill>
          <a:blip r:embed="rId3"/>
          <a:stretch>
            <a:fillRect/>
          </a:stretch>
        </p:blipFill>
        <p:spPr>
          <a:xfrm>
            <a:off x="1501238" y="4184510"/>
            <a:ext cx="3728852" cy="2480890"/>
          </a:xfrm>
          <a:prstGeom prst="rect">
            <a:avLst/>
          </a:prstGeom>
        </p:spPr>
      </p:pic>
      <p:pic>
        <p:nvPicPr>
          <p:cNvPr id="13" name="Graphic 12" descr="Close with solid fill">
            <a:extLst>
              <a:ext uri="{FF2B5EF4-FFF2-40B4-BE49-F238E27FC236}">
                <a16:creationId xmlns:a16="http://schemas.microsoft.com/office/drawing/2014/main" id="{1AD8A4F6-7286-D5B8-3A99-0A45E194C3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71082" y="4184510"/>
            <a:ext cx="1389164" cy="1389164"/>
          </a:xfrm>
          <a:prstGeom prst="rect">
            <a:avLst/>
          </a:prstGeom>
        </p:spPr>
      </p:pic>
      <p:pic>
        <p:nvPicPr>
          <p:cNvPr id="15" name="Graphic 14" descr="Checkmark with solid fill">
            <a:extLst>
              <a:ext uri="{FF2B5EF4-FFF2-40B4-BE49-F238E27FC236}">
                <a16:creationId xmlns:a16="http://schemas.microsoft.com/office/drawing/2014/main" id="{00C06C7E-6940-A0E6-47A6-074899362E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46057" y="4182995"/>
            <a:ext cx="1227554" cy="1227554"/>
          </a:xfrm>
          <a:prstGeom prst="rect">
            <a:avLst/>
          </a:prstGeom>
        </p:spPr>
      </p:pic>
    </p:spTree>
    <p:extLst>
      <p:ext uri="{BB962C8B-B14F-4D97-AF65-F5344CB8AC3E}">
        <p14:creationId xmlns:p14="http://schemas.microsoft.com/office/powerpoint/2010/main" val="1368996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030B7-00CC-37D6-C08A-6E6105911A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CD2484-C8E0-36DE-E5EE-F0324134BFB4}"/>
              </a:ext>
            </a:extLst>
          </p:cNvPr>
          <p:cNvSpPr>
            <a:spLocks noGrp="1"/>
          </p:cNvSpPr>
          <p:nvPr>
            <p:ph type="title"/>
          </p:nvPr>
        </p:nvSpPr>
        <p:spPr/>
        <p:txBody>
          <a:bodyPr/>
          <a:lstStyle/>
          <a:p>
            <a:r>
              <a:rPr lang="en-US"/>
              <a:t>Cognitive Process Ontology</a:t>
            </a:r>
          </a:p>
        </p:txBody>
      </p:sp>
      <p:sp>
        <p:nvSpPr>
          <p:cNvPr id="3" name="Content Placeholder 2">
            <a:extLst>
              <a:ext uri="{FF2B5EF4-FFF2-40B4-BE49-F238E27FC236}">
                <a16:creationId xmlns:a16="http://schemas.microsoft.com/office/drawing/2014/main" id="{299B51F0-B73D-3611-55FA-3D97DC478F8F}"/>
              </a:ext>
            </a:extLst>
          </p:cNvPr>
          <p:cNvSpPr>
            <a:spLocks noGrp="1"/>
          </p:cNvSpPr>
          <p:nvPr>
            <p:ph idx="1"/>
          </p:nvPr>
        </p:nvSpPr>
        <p:spPr>
          <a:xfrm>
            <a:off x="838200" y="1825624"/>
            <a:ext cx="10515600" cy="5032375"/>
          </a:xfrm>
        </p:spPr>
        <p:txBody>
          <a:bodyPr/>
          <a:lstStyle/>
          <a:p>
            <a:r>
              <a:rPr lang="en-US" i="1"/>
              <a:t>Measurement Information Content Entity </a:t>
            </a:r>
            <a:r>
              <a:rPr lang="en-US"/>
              <a:t>=</a:t>
            </a:r>
            <a:r>
              <a:rPr lang="en-US" baseline="-25000"/>
              <a:t>def</a:t>
            </a:r>
            <a:r>
              <a:rPr lang="en-US"/>
              <a:t> Descriptive Information Content Entity that describes the extent, dimensions, quantity, or quality of an Entity relative to some standard.</a:t>
            </a:r>
          </a:p>
          <a:p>
            <a:endParaRPr lang="en-US"/>
          </a:p>
          <a:p>
            <a:r>
              <a:rPr lang="en-US" i="1"/>
              <a:t>Confidence Value </a:t>
            </a:r>
            <a:r>
              <a:rPr lang="en-US"/>
              <a:t>=</a:t>
            </a:r>
            <a:r>
              <a:rPr lang="en-US" baseline="-25000"/>
              <a:t>def</a:t>
            </a:r>
            <a:r>
              <a:rPr lang="en-US"/>
              <a:t> Mental Quality that, when fused with a Cognitive Representation, determines the extent to which a Cognitive System operates as if Cognitive Representation is veridical.</a:t>
            </a:r>
          </a:p>
          <a:p>
            <a:endParaRPr lang="en-US"/>
          </a:p>
          <a:p>
            <a:r>
              <a:rPr lang="en-US" i="1"/>
              <a:t>Representation that is Believed </a:t>
            </a:r>
            <a:r>
              <a:rPr lang="en-US"/>
              <a:t>=</a:t>
            </a:r>
            <a:r>
              <a:rPr lang="en-US" baseline="-25000"/>
              <a:t>def</a:t>
            </a:r>
            <a:r>
              <a:rPr lang="en-US"/>
              <a:t> Cognitive Representation that is fused with a positive Confidence Value.</a:t>
            </a:r>
          </a:p>
          <a:p>
            <a:endParaRPr lang="en-US"/>
          </a:p>
        </p:txBody>
      </p:sp>
    </p:spTree>
    <p:extLst>
      <p:ext uri="{BB962C8B-B14F-4D97-AF65-F5344CB8AC3E}">
        <p14:creationId xmlns:p14="http://schemas.microsoft.com/office/powerpoint/2010/main" val="259686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7CCEF-0A72-F710-8C95-67D384621C44}"/>
              </a:ext>
            </a:extLst>
          </p:cNvPr>
          <p:cNvSpPr>
            <a:spLocks noGrp="1"/>
          </p:cNvSpPr>
          <p:nvPr>
            <p:ph type="title"/>
          </p:nvPr>
        </p:nvSpPr>
        <p:spPr/>
        <p:txBody>
          <a:bodyPr/>
          <a:lstStyle/>
          <a:p>
            <a:r>
              <a:rPr lang="en-US"/>
              <a:t>The Arguments Ontology</a:t>
            </a:r>
          </a:p>
        </p:txBody>
      </p:sp>
      <p:pic>
        <p:nvPicPr>
          <p:cNvPr id="6" name="Picture 5" descr="A diagram of a diagram&#10;&#10;Description automatically generated">
            <a:extLst>
              <a:ext uri="{FF2B5EF4-FFF2-40B4-BE49-F238E27FC236}">
                <a16:creationId xmlns:a16="http://schemas.microsoft.com/office/drawing/2014/main" id="{908C63AB-2482-8EE5-4EAC-DBE10DA8328B}"/>
              </a:ext>
            </a:extLst>
          </p:cNvPr>
          <p:cNvPicPr>
            <a:picLocks noChangeAspect="1"/>
          </p:cNvPicPr>
          <p:nvPr/>
        </p:nvPicPr>
        <p:blipFill rotWithShape="1">
          <a:blip r:embed="rId2">
            <a:alphaModFix/>
          </a:blip>
          <a:srcRect t="1008"/>
          <a:stretch/>
        </p:blipFill>
        <p:spPr>
          <a:xfrm>
            <a:off x="196770" y="3429000"/>
            <a:ext cx="3935329" cy="2658259"/>
          </a:xfrm>
          <a:prstGeom prst="rect">
            <a:avLst/>
          </a:prstGeom>
        </p:spPr>
      </p:pic>
      <p:sp>
        <p:nvSpPr>
          <p:cNvPr id="7" name="Oval 6">
            <a:extLst>
              <a:ext uri="{FF2B5EF4-FFF2-40B4-BE49-F238E27FC236}">
                <a16:creationId xmlns:a16="http://schemas.microsoft.com/office/drawing/2014/main" id="{28DAB0C7-9F89-9697-DE67-A7193D1D8F27}"/>
              </a:ext>
            </a:extLst>
          </p:cNvPr>
          <p:cNvSpPr/>
          <p:nvPr/>
        </p:nvSpPr>
        <p:spPr>
          <a:xfrm>
            <a:off x="2164434" y="5123960"/>
            <a:ext cx="898648" cy="96329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9" name="Picture 8" descr="A diagram of a diagram&#10;&#10;Description automatically generated">
            <a:extLst>
              <a:ext uri="{FF2B5EF4-FFF2-40B4-BE49-F238E27FC236}">
                <a16:creationId xmlns:a16="http://schemas.microsoft.com/office/drawing/2014/main" id="{6B3C873C-01E4-57B8-DE0E-F64DD39B462F}"/>
              </a:ext>
            </a:extLst>
          </p:cNvPr>
          <p:cNvPicPr>
            <a:picLocks noChangeAspect="1"/>
          </p:cNvPicPr>
          <p:nvPr/>
        </p:nvPicPr>
        <p:blipFill rotWithShape="1">
          <a:blip r:embed="rId3"/>
          <a:srcRect l="6801" r="7007"/>
          <a:stretch/>
        </p:blipFill>
        <p:spPr>
          <a:xfrm>
            <a:off x="4880008" y="2018378"/>
            <a:ext cx="6699184" cy="4474497"/>
          </a:xfrm>
          <a:prstGeom prst="rect">
            <a:avLst/>
          </a:prstGeom>
          <a:ln>
            <a:solidFill>
              <a:schemeClr val="tx1"/>
            </a:solidFill>
          </a:ln>
        </p:spPr>
      </p:pic>
    </p:spTree>
    <p:extLst>
      <p:ext uri="{BB962C8B-B14F-4D97-AF65-F5344CB8AC3E}">
        <p14:creationId xmlns:p14="http://schemas.microsoft.com/office/powerpoint/2010/main" val="697603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7028A-C17A-6CDF-469B-32696D2F6D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DA4BD7-AB8B-6989-6379-9E8C1217904A}"/>
              </a:ext>
            </a:extLst>
          </p:cNvPr>
          <p:cNvSpPr>
            <a:spLocks noGrp="1"/>
          </p:cNvSpPr>
          <p:nvPr>
            <p:ph type="title"/>
          </p:nvPr>
        </p:nvSpPr>
        <p:spPr/>
        <p:txBody>
          <a:bodyPr/>
          <a:lstStyle/>
          <a:p>
            <a:r>
              <a:rPr lang="en-US"/>
              <a:t>The Arguments Ontology</a:t>
            </a:r>
          </a:p>
        </p:txBody>
      </p:sp>
      <p:pic>
        <p:nvPicPr>
          <p:cNvPr id="5" name="Content Placeholder 4" descr="A diagram of a diagram&#10;&#10;Description automatically generated">
            <a:extLst>
              <a:ext uri="{FF2B5EF4-FFF2-40B4-BE49-F238E27FC236}">
                <a16:creationId xmlns:a16="http://schemas.microsoft.com/office/drawing/2014/main" id="{21720BCD-3C04-D591-4993-AC348A870CDE}"/>
              </a:ext>
            </a:extLst>
          </p:cNvPr>
          <p:cNvPicPr>
            <a:picLocks noGrp="1" noChangeAspect="1"/>
          </p:cNvPicPr>
          <p:nvPr>
            <p:ph idx="1"/>
          </p:nvPr>
        </p:nvPicPr>
        <p:blipFill rotWithShape="1">
          <a:blip r:embed="rId2"/>
          <a:srcRect l="1671" t="5621" r="2294" b="3582"/>
          <a:stretch/>
        </p:blipFill>
        <p:spPr>
          <a:xfrm>
            <a:off x="4219401" y="2227197"/>
            <a:ext cx="7907704" cy="4225490"/>
          </a:xfrm>
          <a:ln>
            <a:noFill/>
          </a:ln>
        </p:spPr>
      </p:pic>
      <p:pic>
        <p:nvPicPr>
          <p:cNvPr id="6" name="Picture 5" descr="A diagram of a diagram&#10;&#10;Description automatically generated">
            <a:extLst>
              <a:ext uri="{FF2B5EF4-FFF2-40B4-BE49-F238E27FC236}">
                <a16:creationId xmlns:a16="http://schemas.microsoft.com/office/drawing/2014/main" id="{8A8C07E3-5BFF-EE49-D89C-1BCBD32F65BA}"/>
              </a:ext>
            </a:extLst>
          </p:cNvPr>
          <p:cNvPicPr>
            <a:picLocks noChangeAspect="1"/>
          </p:cNvPicPr>
          <p:nvPr/>
        </p:nvPicPr>
        <p:blipFill rotWithShape="1">
          <a:blip r:embed="rId3">
            <a:alphaModFix/>
          </a:blip>
          <a:srcRect t="1008"/>
          <a:stretch/>
        </p:blipFill>
        <p:spPr>
          <a:xfrm>
            <a:off x="196770" y="3429000"/>
            <a:ext cx="3935329" cy="2658259"/>
          </a:xfrm>
          <a:prstGeom prst="rect">
            <a:avLst/>
          </a:prstGeom>
        </p:spPr>
      </p:pic>
      <p:sp>
        <p:nvSpPr>
          <p:cNvPr id="7" name="Oval 6">
            <a:extLst>
              <a:ext uri="{FF2B5EF4-FFF2-40B4-BE49-F238E27FC236}">
                <a16:creationId xmlns:a16="http://schemas.microsoft.com/office/drawing/2014/main" id="{8373D671-0C82-6260-C93E-77CA555EB670}"/>
              </a:ext>
            </a:extLst>
          </p:cNvPr>
          <p:cNvSpPr/>
          <p:nvPr/>
        </p:nvSpPr>
        <p:spPr>
          <a:xfrm>
            <a:off x="2164434" y="5123960"/>
            <a:ext cx="898648" cy="96329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989445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92779-3B5A-739B-08F0-90F36AA191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DA80D9-2733-352D-0578-28E2C56231AD}"/>
              </a:ext>
            </a:extLst>
          </p:cNvPr>
          <p:cNvSpPr>
            <a:spLocks noGrp="1"/>
          </p:cNvSpPr>
          <p:nvPr>
            <p:ph type="title"/>
          </p:nvPr>
        </p:nvSpPr>
        <p:spPr/>
        <p:txBody>
          <a:bodyPr/>
          <a:lstStyle/>
          <a:p>
            <a:r>
              <a:rPr lang="en-US"/>
              <a:t>The Arguments Ontology</a:t>
            </a:r>
          </a:p>
        </p:txBody>
      </p:sp>
      <p:sp>
        <p:nvSpPr>
          <p:cNvPr id="3" name="Content Placeholder 2">
            <a:extLst>
              <a:ext uri="{FF2B5EF4-FFF2-40B4-BE49-F238E27FC236}">
                <a16:creationId xmlns:a16="http://schemas.microsoft.com/office/drawing/2014/main" id="{228690BD-0AFA-BF82-00EB-0D10D659A670}"/>
              </a:ext>
            </a:extLst>
          </p:cNvPr>
          <p:cNvSpPr>
            <a:spLocks noGrp="1"/>
          </p:cNvSpPr>
          <p:nvPr>
            <p:ph idx="1"/>
          </p:nvPr>
        </p:nvSpPr>
        <p:spPr>
          <a:xfrm>
            <a:off x="838199" y="1825624"/>
            <a:ext cx="11116377" cy="5032375"/>
          </a:xfrm>
        </p:spPr>
        <p:txBody>
          <a:bodyPr/>
          <a:lstStyle/>
          <a:p>
            <a:r>
              <a:rPr lang="en-US" i="1"/>
              <a:t>Act of Argument Creation </a:t>
            </a:r>
            <a:r>
              <a:rPr lang="en-US"/>
              <a:t>=</a:t>
            </a:r>
            <a:r>
              <a:rPr lang="en-US" baseline="-25000"/>
              <a:t>def</a:t>
            </a:r>
            <a:r>
              <a:rPr lang="en-US"/>
              <a:t> A language act in which an agent creates an argument by combining one or more statements to support a conclusion.</a:t>
            </a:r>
          </a:p>
          <a:p>
            <a:endParaRPr lang="en-US"/>
          </a:p>
          <a:p>
            <a:r>
              <a:rPr lang="en-US" i="1"/>
              <a:t>Act of Inferring </a:t>
            </a:r>
            <a:r>
              <a:rPr lang="en-US"/>
              <a:t>=</a:t>
            </a:r>
            <a:r>
              <a:rPr lang="en-US" baseline="-25000"/>
              <a:t>def</a:t>
            </a:r>
            <a:r>
              <a:rPr lang="en-US"/>
              <a:t> A language act in which an agent uses one or more statements to support, justify, entail, or assert the truth of another statement.</a:t>
            </a:r>
          </a:p>
          <a:p>
            <a:endParaRPr lang="en-US"/>
          </a:p>
          <a:p>
            <a:r>
              <a:rPr lang="en-US" i="1"/>
              <a:t>Act of Accepting </a:t>
            </a:r>
            <a:r>
              <a:rPr lang="en-US"/>
              <a:t>=</a:t>
            </a:r>
            <a:r>
              <a:rPr lang="en-US" baseline="-25000"/>
              <a:t>def</a:t>
            </a:r>
            <a:r>
              <a:rPr lang="en-US"/>
              <a:t> A language act in which a statement is stated implicitly or explicitly in a forceful or confident manner, which conveys to others that the agent of the language act believes or has confidence in the truth or accuracy of the statement.</a:t>
            </a:r>
          </a:p>
        </p:txBody>
      </p:sp>
    </p:spTree>
    <p:extLst>
      <p:ext uri="{BB962C8B-B14F-4D97-AF65-F5344CB8AC3E}">
        <p14:creationId xmlns:p14="http://schemas.microsoft.com/office/powerpoint/2010/main" val="26867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34A20-0ED9-0366-C78D-E21DDC0960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C63959-BF9D-7A21-5914-C789D96438D6}"/>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7BD73C04-E95E-A4A2-AE7A-3C08E197A1B9}"/>
              </a:ext>
            </a:extLst>
          </p:cNvPr>
          <p:cNvSpPr>
            <a:spLocks noGrp="1"/>
          </p:cNvSpPr>
          <p:nvPr>
            <p:ph idx="1"/>
          </p:nvPr>
        </p:nvSpPr>
        <p:spPr>
          <a:xfrm>
            <a:off x="838200" y="1825624"/>
            <a:ext cx="10993244" cy="5032375"/>
          </a:xfrm>
        </p:spPr>
        <p:txBody>
          <a:bodyPr/>
          <a:lstStyle/>
          <a:p>
            <a:r>
              <a:rPr lang="en-US"/>
              <a:t>Gather into small groups and reflect on the definitions presented </a:t>
            </a:r>
          </a:p>
          <a:p>
            <a:endParaRPr lang="en-US"/>
          </a:p>
          <a:p>
            <a:r>
              <a:rPr lang="en-US"/>
              <a:t>In light of your earlier research and the motivations I’ve given here, I would like to you investigate the plausibility of these definitions</a:t>
            </a:r>
          </a:p>
          <a:p>
            <a:pPr marL="0" indent="0">
              <a:buNone/>
            </a:pPr>
            <a:endParaRPr lang="en-US"/>
          </a:p>
          <a:p>
            <a:r>
              <a:rPr lang="en-US" b="1">
                <a:solidFill>
                  <a:srgbClr val="FF0000"/>
                </a:solidFill>
              </a:rPr>
              <a:t>Because they are </a:t>
            </a:r>
            <a:r>
              <a:rPr lang="en-US" b="1" i="1">
                <a:solidFill>
                  <a:srgbClr val="FF0000"/>
                </a:solidFill>
              </a:rPr>
              <a:t>definitions, </a:t>
            </a:r>
            <a:r>
              <a:rPr lang="en-US" b="1">
                <a:solidFill>
                  <a:srgbClr val="FF0000"/>
                </a:solidFill>
              </a:rPr>
              <a:t>the left-hand side of the “=</a:t>
            </a:r>
            <a:r>
              <a:rPr lang="en-US" b="1" baseline="-25000">
                <a:solidFill>
                  <a:srgbClr val="FF0000"/>
                </a:solidFill>
              </a:rPr>
              <a:t>def</a:t>
            </a:r>
            <a:r>
              <a:rPr lang="en-US" b="1">
                <a:solidFill>
                  <a:srgbClr val="FF0000"/>
                </a:solidFill>
              </a:rPr>
              <a:t>” accurately applies to some phenomena just in case the right-hand side does</a:t>
            </a:r>
          </a:p>
        </p:txBody>
      </p:sp>
    </p:spTree>
    <p:extLst>
      <p:ext uri="{BB962C8B-B14F-4D97-AF65-F5344CB8AC3E}">
        <p14:creationId xmlns:p14="http://schemas.microsoft.com/office/powerpoint/2010/main" val="1548289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110ACE-C177-5F3C-A01E-6FDF2D881E1B}"/>
              </a:ext>
            </a:extLst>
          </p:cNvPr>
          <p:cNvSpPr>
            <a:spLocks noGrp="1"/>
          </p:cNvSpPr>
          <p:nvPr>
            <p:ph idx="1"/>
          </p:nvPr>
        </p:nvSpPr>
        <p:spPr>
          <a:xfrm>
            <a:off x="96253" y="96252"/>
            <a:ext cx="11964202" cy="6670307"/>
          </a:xfrm>
        </p:spPr>
        <p:txBody>
          <a:bodyPr>
            <a:normAutofit fontScale="85000" lnSpcReduction="10000"/>
          </a:bodyPr>
          <a:lstStyle/>
          <a:p>
            <a:r>
              <a:rPr lang="en-US" i="1"/>
              <a:t>Measurement Information Content Entity </a:t>
            </a:r>
            <a:r>
              <a:rPr lang="en-US"/>
              <a:t>=</a:t>
            </a:r>
            <a:r>
              <a:rPr lang="en-US" baseline="-25000"/>
              <a:t>def</a:t>
            </a:r>
            <a:r>
              <a:rPr lang="en-US"/>
              <a:t> Descriptive Information Content Entity that describes the extent, dimensions, quantity, or quality of an Entity relative to some standard.</a:t>
            </a:r>
          </a:p>
          <a:p>
            <a:endParaRPr lang="en-US"/>
          </a:p>
          <a:p>
            <a:r>
              <a:rPr lang="en-US" i="1"/>
              <a:t>Confidence Value </a:t>
            </a:r>
            <a:r>
              <a:rPr lang="en-US"/>
              <a:t>=</a:t>
            </a:r>
            <a:r>
              <a:rPr lang="en-US" baseline="-25000"/>
              <a:t>def</a:t>
            </a:r>
            <a:r>
              <a:rPr lang="en-US"/>
              <a:t> Mental Quality that, when fused with a Cognitive Representation, determines the extent to which a Cognitive System operates as if Cognitive Representation is veridical.</a:t>
            </a:r>
          </a:p>
          <a:p>
            <a:endParaRPr lang="en-US"/>
          </a:p>
          <a:p>
            <a:r>
              <a:rPr lang="en-US" i="1"/>
              <a:t>Representation that is Believed </a:t>
            </a:r>
            <a:r>
              <a:rPr lang="en-US"/>
              <a:t>=</a:t>
            </a:r>
            <a:r>
              <a:rPr lang="en-US" baseline="-25000"/>
              <a:t>def</a:t>
            </a:r>
            <a:r>
              <a:rPr lang="en-US"/>
              <a:t> Cognitive Representation that is fused with a positive Confidence Value.</a:t>
            </a:r>
          </a:p>
          <a:p>
            <a:endParaRPr lang="en-US"/>
          </a:p>
          <a:p>
            <a:r>
              <a:rPr lang="en-US" i="1"/>
              <a:t>Act of Argument Creation </a:t>
            </a:r>
            <a:r>
              <a:rPr lang="en-US"/>
              <a:t>=</a:t>
            </a:r>
            <a:r>
              <a:rPr lang="en-US" baseline="-25000"/>
              <a:t>def</a:t>
            </a:r>
            <a:r>
              <a:rPr lang="en-US"/>
              <a:t> A language act in which an agent creates an argument by combining one or more statements to support a conclusion.</a:t>
            </a:r>
          </a:p>
          <a:p>
            <a:endParaRPr lang="en-US"/>
          </a:p>
          <a:p>
            <a:r>
              <a:rPr lang="en-US" i="1"/>
              <a:t>Act of Inferring </a:t>
            </a:r>
            <a:r>
              <a:rPr lang="en-US"/>
              <a:t>=</a:t>
            </a:r>
            <a:r>
              <a:rPr lang="en-US" baseline="-25000"/>
              <a:t>def</a:t>
            </a:r>
            <a:r>
              <a:rPr lang="en-US"/>
              <a:t> A language act in which an agent uses one or more statements to support, justify, entail, or assert the truth of another statement.</a:t>
            </a:r>
          </a:p>
          <a:p>
            <a:endParaRPr lang="en-US"/>
          </a:p>
          <a:p>
            <a:r>
              <a:rPr lang="en-US" i="1"/>
              <a:t>Act of Accepting </a:t>
            </a:r>
            <a:r>
              <a:rPr lang="en-US"/>
              <a:t>=</a:t>
            </a:r>
            <a:r>
              <a:rPr lang="en-US" baseline="-25000"/>
              <a:t>def</a:t>
            </a:r>
            <a:r>
              <a:rPr lang="en-US"/>
              <a:t> A language act in which a statement is stated implicitly or explicitly in a forceful or confident manner, which conveys to others that the agent of the language act believes or has confidence in the truth or accuracy of the statement.</a:t>
            </a:r>
          </a:p>
          <a:p>
            <a:endParaRPr lang="en-US"/>
          </a:p>
        </p:txBody>
      </p:sp>
    </p:spTree>
    <p:extLst>
      <p:ext uri="{BB962C8B-B14F-4D97-AF65-F5344CB8AC3E}">
        <p14:creationId xmlns:p14="http://schemas.microsoft.com/office/powerpoint/2010/main" val="3929469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5495F-A1EE-97F2-4DF1-64AA900649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77F6B6-8BED-5197-9BBE-66DDB6898A72}"/>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ADF1D17C-751B-D045-7245-16414A9DB400}"/>
              </a:ext>
            </a:extLst>
          </p:cNvPr>
          <p:cNvSpPr>
            <a:spLocks noGrp="1"/>
          </p:cNvSpPr>
          <p:nvPr>
            <p:ph idx="1"/>
          </p:nvPr>
        </p:nvSpPr>
        <p:spPr/>
        <p:txBody>
          <a:bodyPr/>
          <a:lstStyle/>
          <a:p>
            <a:r>
              <a:rPr lang="en-US"/>
              <a:t>Model of Cognition </a:t>
            </a:r>
          </a:p>
          <a:p>
            <a:endParaRPr lang="en-US"/>
          </a:p>
          <a:p>
            <a:r>
              <a:rPr lang="en-US"/>
              <a:t>Intelligence Analysis on the Ground</a:t>
            </a:r>
          </a:p>
          <a:p>
            <a:pPr marL="0" indent="0">
              <a:buNone/>
            </a:pPr>
            <a:endParaRPr lang="en-US"/>
          </a:p>
          <a:p>
            <a:r>
              <a:rPr lang="en-US">
                <a:solidFill>
                  <a:srgbClr val="FF0000"/>
                </a:solidFill>
              </a:rPr>
              <a:t>Cognitive Bias in Intelligence Analysis</a:t>
            </a:r>
          </a:p>
          <a:p>
            <a:endParaRPr lang="en-US"/>
          </a:p>
        </p:txBody>
      </p:sp>
    </p:spTree>
    <p:extLst>
      <p:ext uri="{BB962C8B-B14F-4D97-AF65-F5344CB8AC3E}">
        <p14:creationId xmlns:p14="http://schemas.microsoft.com/office/powerpoint/2010/main" val="1833904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E4ABF-2F66-B7E6-BBFB-30D484A4E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19EA6A-4102-EEEA-4009-416AEF2D7F5D}"/>
              </a:ext>
            </a:extLst>
          </p:cNvPr>
          <p:cNvSpPr>
            <a:spLocks noGrp="1"/>
          </p:cNvSpPr>
          <p:nvPr>
            <p:ph type="title"/>
          </p:nvPr>
        </p:nvSpPr>
        <p:spPr/>
        <p:txBody>
          <a:bodyPr/>
          <a:lstStyle/>
          <a:p>
            <a:r>
              <a:rPr lang="en-US"/>
              <a:t>Analysis of Competing Hypotheses (ACH)</a:t>
            </a:r>
          </a:p>
        </p:txBody>
      </p:sp>
      <p:sp>
        <p:nvSpPr>
          <p:cNvPr id="3" name="Content Placeholder 2">
            <a:extLst>
              <a:ext uri="{FF2B5EF4-FFF2-40B4-BE49-F238E27FC236}">
                <a16:creationId xmlns:a16="http://schemas.microsoft.com/office/drawing/2014/main" id="{F989B354-413B-0A00-9659-33B15DB49DF9}"/>
              </a:ext>
            </a:extLst>
          </p:cNvPr>
          <p:cNvSpPr>
            <a:spLocks noGrp="1"/>
          </p:cNvSpPr>
          <p:nvPr>
            <p:ph idx="1"/>
          </p:nvPr>
        </p:nvSpPr>
        <p:spPr/>
        <p:txBody>
          <a:bodyPr/>
          <a:lstStyle/>
          <a:p>
            <a:pPr marL="514350" indent="-514350">
              <a:buFont typeface="+mj-lt"/>
              <a:buAutoNum type="arabicPeriod"/>
            </a:pPr>
            <a:r>
              <a:rPr lang="en-US"/>
              <a:t>Identify Possible Hypotheses </a:t>
            </a:r>
          </a:p>
          <a:p>
            <a:pPr marL="514350" indent="-514350">
              <a:buFont typeface="+mj-lt"/>
              <a:buAutoNum type="arabicPeriod"/>
            </a:pPr>
            <a:r>
              <a:rPr lang="en-US"/>
              <a:t>Compile Evidence in Favor or Against </a:t>
            </a:r>
          </a:p>
          <a:p>
            <a:pPr marL="514350" indent="-514350">
              <a:buFont typeface="+mj-lt"/>
              <a:buAutoNum type="arabicPeriod"/>
            </a:pPr>
            <a:r>
              <a:rPr lang="en-US"/>
              <a:t>Prepare Hypothesis vs Evidence Matrix </a:t>
            </a:r>
          </a:p>
          <a:p>
            <a:pPr marL="514350" indent="-514350">
              <a:buFont typeface="+mj-lt"/>
              <a:buAutoNum type="arabicPeriod"/>
            </a:pPr>
            <a:r>
              <a:rPr lang="en-US"/>
              <a:t>Refine Matrix </a:t>
            </a:r>
          </a:p>
          <a:p>
            <a:pPr marL="514350" indent="-514350">
              <a:buFont typeface="+mj-lt"/>
              <a:buAutoNum type="arabicPeriod"/>
            </a:pPr>
            <a:r>
              <a:rPr lang="en-US"/>
              <a:t>Extract Conclusions &amp; Counterexamples</a:t>
            </a:r>
          </a:p>
          <a:p>
            <a:pPr marL="514350" indent="-514350">
              <a:buFont typeface="+mj-lt"/>
              <a:buAutoNum type="arabicPeriod"/>
            </a:pPr>
            <a:r>
              <a:rPr lang="en-US"/>
              <a:t>Evaluate Sensitivity to Critical Evidence </a:t>
            </a:r>
          </a:p>
          <a:p>
            <a:pPr marL="514350" indent="-514350">
              <a:buFont typeface="+mj-lt"/>
              <a:buAutoNum type="arabicPeriod"/>
            </a:pPr>
            <a:r>
              <a:rPr lang="en-US"/>
              <a:t>Report Conclusions</a:t>
            </a:r>
          </a:p>
          <a:p>
            <a:pPr marL="514350" indent="-514350">
              <a:buFont typeface="+mj-lt"/>
              <a:buAutoNum type="arabicPeriod"/>
            </a:pPr>
            <a:r>
              <a:rPr lang="en-US"/>
              <a:t>Identify Milestones for Future</a:t>
            </a:r>
          </a:p>
        </p:txBody>
      </p:sp>
      <p:pic>
        <p:nvPicPr>
          <p:cNvPr id="5" name="Picture 4" descr="A purple cover with yellow text&#10;&#10;Description automatically generated">
            <a:extLst>
              <a:ext uri="{FF2B5EF4-FFF2-40B4-BE49-F238E27FC236}">
                <a16:creationId xmlns:a16="http://schemas.microsoft.com/office/drawing/2014/main" id="{B4077A60-16B3-A4FA-D928-13A8770B4C10}"/>
              </a:ext>
            </a:extLst>
          </p:cNvPr>
          <p:cNvPicPr>
            <a:picLocks noChangeAspect="1"/>
          </p:cNvPicPr>
          <p:nvPr/>
        </p:nvPicPr>
        <p:blipFill>
          <a:blip r:embed="rId2"/>
          <a:stretch>
            <a:fillRect/>
          </a:stretch>
        </p:blipFill>
        <p:spPr>
          <a:xfrm>
            <a:off x="8844456" y="1777650"/>
            <a:ext cx="3124198" cy="4715225"/>
          </a:xfrm>
          <a:prstGeom prst="rect">
            <a:avLst/>
          </a:prstGeom>
        </p:spPr>
      </p:pic>
    </p:spTree>
    <p:extLst>
      <p:ext uri="{BB962C8B-B14F-4D97-AF65-F5344CB8AC3E}">
        <p14:creationId xmlns:p14="http://schemas.microsoft.com/office/powerpoint/2010/main" val="551050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1B513-E914-579E-F26C-796AACB895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2AFD54-4234-CCB2-DF43-C7A7B1723D7E}"/>
              </a:ext>
            </a:extLst>
          </p:cNvPr>
          <p:cNvSpPr>
            <a:spLocks noGrp="1"/>
          </p:cNvSpPr>
          <p:nvPr>
            <p:ph type="title"/>
          </p:nvPr>
        </p:nvSpPr>
        <p:spPr/>
        <p:txBody>
          <a:bodyPr/>
          <a:lstStyle/>
          <a:p>
            <a:r>
              <a:rPr lang="en-US"/>
              <a:t>Analysis of Competing Hypotheses (ACH)</a:t>
            </a:r>
          </a:p>
        </p:txBody>
      </p:sp>
      <p:sp>
        <p:nvSpPr>
          <p:cNvPr id="3" name="Content Placeholder 2">
            <a:extLst>
              <a:ext uri="{FF2B5EF4-FFF2-40B4-BE49-F238E27FC236}">
                <a16:creationId xmlns:a16="http://schemas.microsoft.com/office/drawing/2014/main" id="{1725026E-2F11-A40F-33F4-F3B5A4B66091}"/>
              </a:ext>
            </a:extLst>
          </p:cNvPr>
          <p:cNvSpPr>
            <a:spLocks noGrp="1"/>
          </p:cNvSpPr>
          <p:nvPr>
            <p:ph idx="1"/>
          </p:nvPr>
        </p:nvSpPr>
        <p:spPr/>
        <p:txBody>
          <a:bodyPr/>
          <a:lstStyle/>
          <a:p>
            <a:pPr marL="514350" indent="-514350">
              <a:buFont typeface="+mj-lt"/>
              <a:buAutoNum type="arabicPeriod"/>
            </a:pPr>
            <a:r>
              <a:rPr lang="en-US"/>
              <a:t>Identify Possible Hypotheses </a:t>
            </a:r>
          </a:p>
          <a:p>
            <a:pPr marL="514350" indent="-514350">
              <a:buFont typeface="+mj-lt"/>
              <a:buAutoNum type="arabicPeriod"/>
            </a:pPr>
            <a:r>
              <a:rPr lang="en-US"/>
              <a:t>Compile Evidence in Favor or Against </a:t>
            </a:r>
          </a:p>
          <a:p>
            <a:pPr marL="514350" indent="-514350">
              <a:buFont typeface="+mj-lt"/>
              <a:buAutoNum type="arabicPeriod"/>
            </a:pPr>
            <a:r>
              <a:rPr lang="en-US"/>
              <a:t>Prepare Hypothesis vs Evidence Matrix </a:t>
            </a:r>
          </a:p>
          <a:p>
            <a:pPr marL="514350" indent="-514350">
              <a:buFont typeface="+mj-lt"/>
              <a:buAutoNum type="arabicPeriod"/>
            </a:pPr>
            <a:r>
              <a:rPr lang="en-US">
                <a:solidFill>
                  <a:srgbClr val="FF0000"/>
                </a:solidFill>
              </a:rPr>
              <a:t>Refine Matrix </a:t>
            </a:r>
          </a:p>
          <a:p>
            <a:pPr marL="514350" indent="-514350">
              <a:buFont typeface="+mj-lt"/>
              <a:buAutoNum type="arabicPeriod"/>
            </a:pPr>
            <a:r>
              <a:rPr lang="en-US">
                <a:solidFill>
                  <a:srgbClr val="FF0000"/>
                </a:solidFill>
              </a:rPr>
              <a:t>Extract Conclusions &amp; Counterexamples</a:t>
            </a:r>
          </a:p>
          <a:p>
            <a:pPr marL="514350" indent="-514350">
              <a:buFont typeface="+mj-lt"/>
              <a:buAutoNum type="arabicPeriod"/>
            </a:pPr>
            <a:r>
              <a:rPr lang="en-US">
                <a:solidFill>
                  <a:srgbClr val="FF0000"/>
                </a:solidFill>
              </a:rPr>
              <a:t>Evaluate Sensitivity to Critical Evidence </a:t>
            </a:r>
          </a:p>
          <a:p>
            <a:pPr marL="514350" indent="-514350">
              <a:buFont typeface="+mj-lt"/>
              <a:buAutoNum type="arabicPeriod"/>
            </a:pPr>
            <a:r>
              <a:rPr lang="en-US"/>
              <a:t>Report Conclusions</a:t>
            </a:r>
          </a:p>
          <a:p>
            <a:pPr marL="514350" indent="-514350">
              <a:buFont typeface="+mj-lt"/>
              <a:buAutoNum type="arabicPeriod"/>
            </a:pPr>
            <a:r>
              <a:rPr lang="en-US"/>
              <a:t>Identify Milestones for Future</a:t>
            </a:r>
          </a:p>
        </p:txBody>
      </p:sp>
      <p:pic>
        <p:nvPicPr>
          <p:cNvPr id="5" name="Picture 4" descr="A purple cover with yellow text&#10;&#10;Description automatically generated">
            <a:extLst>
              <a:ext uri="{FF2B5EF4-FFF2-40B4-BE49-F238E27FC236}">
                <a16:creationId xmlns:a16="http://schemas.microsoft.com/office/drawing/2014/main" id="{A84BAEB2-9223-E769-5820-38572CBA4B06}"/>
              </a:ext>
            </a:extLst>
          </p:cNvPr>
          <p:cNvPicPr>
            <a:picLocks noChangeAspect="1"/>
          </p:cNvPicPr>
          <p:nvPr/>
        </p:nvPicPr>
        <p:blipFill>
          <a:blip r:embed="rId2"/>
          <a:stretch>
            <a:fillRect/>
          </a:stretch>
        </p:blipFill>
        <p:spPr>
          <a:xfrm>
            <a:off x="8844456" y="1777650"/>
            <a:ext cx="3124198" cy="4715225"/>
          </a:xfrm>
          <a:prstGeom prst="rect">
            <a:avLst/>
          </a:prstGeom>
        </p:spPr>
      </p:pic>
      <p:sp>
        <p:nvSpPr>
          <p:cNvPr id="4" name="Right Brace 3">
            <a:extLst>
              <a:ext uri="{FF2B5EF4-FFF2-40B4-BE49-F238E27FC236}">
                <a16:creationId xmlns:a16="http://schemas.microsoft.com/office/drawing/2014/main" id="{E64E2FDF-5217-41CF-226E-B828F17EB590}"/>
              </a:ext>
            </a:extLst>
          </p:cNvPr>
          <p:cNvSpPr/>
          <p:nvPr/>
        </p:nvSpPr>
        <p:spPr>
          <a:xfrm>
            <a:off x="7170820" y="3320716"/>
            <a:ext cx="558265" cy="1511166"/>
          </a:xfrm>
          <a:prstGeom prst="rightBrace">
            <a:avLst/>
          </a:prstGeom>
          <a:ln w="3810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57150">
                <a:solidFill>
                  <a:srgbClr val="FF0000"/>
                </a:solidFill>
              </a:ln>
              <a:solidFill>
                <a:srgbClr val="FF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3783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D1B37-E79D-F930-4652-270BED61E9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B0725C-D8DD-3E74-23D7-2E633E536FD4}"/>
              </a:ext>
            </a:extLst>
          </p:cNvPr>
          <p:cNvSpPr>
            <a:spLocks noGrp="1"/>
          </p:cNvSpPr>
          <p:nvPr>
            <p:ph type="title"/>
          </p:nvPr>
        </p:nvSpPr>
        <p:spPr/>
        <p:txBody>
          <a:bodyPr/>
          <a:lstStyle/>
          <a:p>
            <a:r>
              <a:rPr lang="en-US" b="1" i="1" dirty="0"/>
              <a:t>Model of Cognition</a:t>
            </a:r>
          </a:p>
        </p:txBody>
      </p:sp>
      <p:sp>
        <p:nvSpPr>
          <p:cNvPr id="3" name="Content Placeholder 2">
            <a:extLst>
              <a:ext uri="{FF2B5EF4-FFF2-40B4-BE49-F238E27FC236}">
                <a16:creationId xmlns:a16="http://schemas.microsoft.com/office/drawing/2014/main" id="{BFE59206-E883-F47D-4A55-2001E19042CE}"/>
              </a:ext>
            </a:extLst>
          </p:cNvPr>
          <p:cNvSpPr>
            <a:spLocks noGrp="1"/>
          </p:cNvSpPr>
          <p:nvPr>
            <p:ph idx="1"/>
          </p:nvPr>
        </p:nvSpPr>
        <p:spPr>
          <a:xfrm>
            <a:off x="838200" y="1547680"/>
            <a:ext cx="10515600" cy="5145192"/>
          </a:xfrm>
        </p:spPr>
        <p:txBody>
          <a:bodyPr>
            <a:normAutofit/>
          </a:bodyPr>
          <a:lstStyle/>
          <a:p>
            <a:r>
              <a:rPr lang="en-US" dirty="0"/>
              <a:t>Raw Sensations + Attention</a:t>
            </a:r>
          </a:p>
          <a:p>
            <a:endParaRPr lang="en-US" dirty="0"/>
          </a:p>
          <a:p>
            <a:endParaRPr lang="en-US" dirty="0"/>
          </a:p>
          <a:p>
            <a:r>
              <a:rPr lang="en-US" dirty="0"/>
              <a:t>Perception = Concepts + Hierarchies</a:t>
            </a:r>
          </a:p>
          <a:p>
            <a:endParaRPr lang="en-US" dirty="0"/>
          </a:p>
          <a:p>
            <a:endParaRPr lang="en-US" dirty="0"/>
          </a:p>
          <a:p>
            <a:r>
              <a:rPr lang="en-US" dirty="0"/>
              <a:t>Cognitive Webs</a:t>
            </a:r>
          </a:p>
          <a:p>
            <a:endParaRPr lang="en-US" dirty="0"/>
          </a:p>
          <a:p>
            <a:endParaRPr lang="en-US" dirty="0"/>
          </a:p>
          <a:p>
            <a:r>
              <a:rPr lang="en-US" dirty="0"/>
              <a:t>Behaviors</a:t>
            </a:r>
          </a:p>
          <a:p>
            <a:endParaRPr lang="en-US" dirty="0"/>
          </a:p>
          <a:p>
            <a:pPr marL="0" indent="0">
              <a:buNone/>
            </a:pPr>
            <a:endParaRPr lang="en-US" dirty="0"/>
          </a:p>
        </p:txBody>
      </p:sp>
      <p:sp>
        <p:nvSpPr>
          <p:cNvPr id="7" name="Down Arrow 6">
            <a:extLst>
              <a:ext uri="{FF2B5EF4-FFF2-40B4-BE49-F238E27FC236}">
                <a16:creationId xmlns:a16="http://schemas.microsoft.com/office/drawing/2014/main" id="{1FEBD657-8709-3C6E-B462-8235E8C305F2}"/>
              </a:ext>
            </a:extLst>
          </p:cNvPr>
          <p:cNvSpPr/>
          <p:nvPr/>
        </p:nvSpPr>
        <p:spPr>
          <a:xfrm>
            <a:off x="1627094" y="2123160"/>
            <a:ext cx="443753" cy="847164"/>
          </a:xfrm>
          <a:prstGeom prst="down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Down Arrow 4">
            <a:extLst>
              <a:ext uri="{FF2B5EF4-FFF2-40B4-BE49-F238E27FC236}">
                <a16:creationId xmlns:a16="http://schemas.microsoft.com/office/drawing/2014/main" id="{38549E07-118F-0EA9-4CE9-D4E78000347A}"/>
              </a:ext>
            </a:extLst>
          </p:cNvPr>
          <p:cNvSpPr/>
          <p:nvPr/>
        </p:nvSpPr>
        <p:spPr>
          <a:xfrm>
            <a:off x="1627094" y="3669567"/>
            <a:ext cx="443753" cy="847164"/>
          </a:xfrm>
          <a:prstGeom prst="down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Down Arrow 10">
            <a:extLst>
              <a:ext uri="{FF2B5EF4-FFF2-40B4-BE49-F238E27FC236}">
                <a16:creationId xmlns:a16="http://schemas.microsoft.com/office/drawing/2014/main" id="{16B2A531-9363-F418-8ACF-6D87F59D66F5}"/>
              </a:ext>
            </a:extLst>
          </p:cNvPr>
          <p:cNvSpPr/>
          <p:nvPr/>
        </p:nvSpPr>
        <p:spPr>
          <a:xfrm>
            <a:off x="1627094" y="5213129"/>
            <a:ext cx="443753" cy="847164"/>
          </a:xfrm>
          <a:prstGeom prst="down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67111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79C85-F01B-91E5-2938-F73259D57B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EFE18-371A-3A0F-333B-A3EAE111D2FF}"/>
              </a:ext>
            </a:extLst>
          </p:cNvPr>
          <p:cNvSpPr>
            <a:spLocks noGrp="1"/>
          </p:cNvSpPr>
          <p:nvPr>
            <p:ph type="title"/>
          </p:nvPr>
        </p:nvSpPr>
        <p:spPr/>
        <p:txBody>
          <a:bodyPr/>
          <a:lstStyle/>
          <a:p>
            <a:r>
              <a:rPr lang="en-US" dirty="0"/>
              <a:t>Webs of Beliefs and Desires</a:t>
            </a:r>
          </a:p>
        </p:txBody>
      </p:sp>
      <p:sp>
        <p:nvSpPr>
          <p:cNvPr id="3" name="Content Placeholder 2">
            <a:extLst>
              <a:ext uri="{FF2B5EF4-FFF2-40B4-BE49-F238E27FC236}">
                <a16:creationId xmlns:a16="http://schemas.microsoft.com/office/drawing/2014/main" id="{F438BE45-1B7E-A56D-A3CC-441877317C38}"/>
              </a:ext>
            </a:extLst>
          </p:cNvPr>
          <p:cNvSpPr>
            <a:spLocks noGrp="1"/>
          </p:cNvSpPr>
          <p:nvPr>
            <p:ph idx="1"/>
          </p:nvPr>
        </p:nvSpPr>
        <p:spPr/>
        <p:txBody>
          <a:bodyPr/>
          <a:lstStyle/>
          <a:p>
            <a:r>
              <a:rPr lang="en-US" dirty="0"/>
              <a:t>You believe “2+2=4” and “John Beverley is bald”</a:t>
            </a:r>
          </a:p>
          <a:p>
            <a:endParaRPr lang="en-US" dirty="0"/>
          </a:p>
          <a:p>
            <a:r>
              <a:rPr lang="en-US" dirty="0"/>
              <a:t>Disbelieving “2+2=4” would require disbelieving a </a:t>
            </a:r>
            <a:r>
              <a:rPr lang="en-US" i="1" dirty="0"/>
              <a:t>lot of </a:t>
            </a:r>
            <a:r>
              <a:rPr lang="en-US" dirty="0"/>
              <a:t>other things too</a:t>
            </a:r>
          </a:p>
          <a:p>
            <a:endParaRPr lang="en-US" dirty="0"/>
          </a:p>
          <a:p>
            <a:r>
              <a:rPr lang="en-US" dirty="0"/>
              <a:t>Assuming you desire to live, no longer desiring that would require changing a lot of other desires you have</a:t>
            </a:r>
          </a:p>
          <a:p>
            <a:endParaRPr lang="en-US" dirty="0"/>
          </a:p>
          <a:p>
            <a:r>
              <a:rPr lang="en-US" dirty="0"/>
              <a:t>Fewer desires would need to be changed if you no longer desired to eat peaches</a:t>
            </a:r>
          </a:p>
          <a:p>
            <a:endParaRPr lang="en-US" dirty="0"/>
          </a:p>
          <a:p>
            <a:endParaRPr lang="en-US" dirty="0"/>
          </a:p>
        </p:txBody>
      </p:sp>
    </p:spTree>
    <p:extLst>
      <p:ext uri="{BB962C8B-B14F-4D97-AF65-F5344CB8AC3E}">
        <p14:creationId xmlns:p14="http://schemas.microsoft.com/office/powerpoint/2010/main" val="23361214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AE95E-FD06-F82C-70A1-AA181DDF3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F5EFD5-0489-0B66-B991-1195C4E71EA1}"/>
              </a:ext>
            </a:extLst>
          </p:cNvPr>
          <p:cNvSpPr>
            <a:spLocks noGrp="1"/>
          </p:cNvSpPr>
          <p:nvPr>
            <p:ph type="title"/>
          </p:nvPr>
        </p:nvSpPr>
        <p:spPr/>
        <p:txBody>
          <a:bodyPr/>
          <a:lstStyle/>
          <a:p>
            <a:r>
              <a:rPr lang="en-US" b="1" i="1" dirty="0"/>
              <a:t>Varieties of Failure</a:t>
            </a:r>
          </a:p>
        </p:txBody>
      </p:sp>
      <p:sp>
        <p:nvSpPr>
          <p:cNvPr id="3" name="Content Placeholder 2">
            <a:extLst>
              <a:ext uri="{FF2B5EF4-FFF2-40B4-BE49-F238E27FC236}">
                <a16:creationId xmlns:a16="http://schemas.microsoft.com/office/drawing/2014/main" id="{1904A086-F4FE-1CBB-067E-50247DDB0DCA}"/>
              </a:ext>
            </a:extLst>
          </p:cNvPr>
          <p:cNvSpPr>
            <a:spLocks noGrp="1"/>
          </p:cNvSpPr>
          <p:nvPr>
            <p:ph idx="1"/>
          </p:nvPr>
        </p:nvSpPr>
        <p:spPr>
          <a:xfrm>
            <a:off x="838200" y="1547680"/>
            <a:ext cx="10515600" cy="5145192"/>
          </a:xfrm>
        </p:spPr>
        <p:txBody>
          <a:bodyPr>
            <a:normAutofit/>
          </a:bodyPr>
          <a:lstStyle/>
          <a:p>
            <a:r>
              <a:rPr lang="en-US" dirty="0"/>
              <a:t>Raw Sensations + Attention</a:t>
            </a:r>
          </a:p>
          <a:p>
            <a:endParaRPr lang="en-US" dirty="0"/>
          </a:p>
          <a:p>
            <a:endParaRPr lang="en-US" dirty="0"/>
          </a:p>
          <a:p>
            <a:r>
              <a:rPr lang="en-US" dirty="0"/>
              <a:t>Perception = Concepts + Hierarchies</a:t>
            </a:r>
          </a:p>
          <a:p>
            <a:endParaRPr lang="en-US" dirty="0"/>
          </a:p>
          <a:p>
            <a:endParaRPr lang="en-US" dirty="0"/>
          </a:p>
          <a:p>
            <a:r>
              <a:rPr lang="en-US" dirty="0"/>
              <a:t>Cognitive Webs</a:t>
            </a:r>
          </a:p>
          <a:p>
            <a:endParaRPr lang="en-US" dirty="0"/>
          </a:p>
          <a:p>
            <a:endParaRPr lang="en-US" dirty="0"/>
          </a:p>
          <a:p>
            <a:r>
              <a:rPr lang="en-US" dirty="0"/>
              <a:t>Behaviors</a:t>
            </a:r>
          </a:p>
          <a:p>
            <a:endParaRPr lang="en-US" dirty="0"/>
          </a:p>
          <a:p>
            <a:pPr marL="0" indent="0">
              <a:buNone/>
            </a:pPr>
            <a:endParaRPr lang="en-US" dirty="0"/>
          </a:p>
        </p:txBody>
      </p:sp>
      <p:sp>
        <p:nvSpPr>
          <p:cNvPr id="7" name="Down Arrow 6">
            <a:extLst>
              <a:ext uri="{FF2B5EF4-FFF2-40B4-BE49-F238E27FC236}">
                <a16:creationId xmlns:a16="http://schemas.microsoft.com/office/drawing/2014/main" id="{BA8586DA-5826-B7F7-8F68-C1A44D26ADF2}"/>
              </a:ext>
            </a:extLst>
          </p:cNvPr>
          <p:cNvSpPr/>
          <p:nvPr/>
        </p:nvSpPr>
        <p:spPr>
          <a:xfrm>
            <a:off x="1627094" y="2123160"/>
            <a:ext cx="443753" cy="847164"/>
          </a:xfrm>
          <a:prstGeom prst="down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Down Arrow 4">
            <a:extLst>
              <a:ext uri="{FF2B5EF4-FFF2-40B4-BE49-F238E27FC236}">
                <a16:creationId xmlns:a16="http://schemas.microsoft.com/office/drawing/2014/main" id="{7A6E6D5E-D169-F052-F810-646920730DC3}"/>
              </a:ext>
            </a:extLst>
          </p:cNvPr>
          <p:cNvSpPr/>
          <p:nvPr/>
        </p:nvSpPr>
        <p:spPr>
          <a:xfrm>
            <a:off x="1627094" y="3669567"/>
            <a:ext cx="443753" cy="847164"/>
          </a:xfrm>
          <a:prstGeom prst="down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Down Arrow 10">
            <a:extLst>
              <a:ext uri="{FF2B5EF4-FFF2-40B4-BE49-F238E27FC236}">
                <a16:creationId xmlns:a16="http://schemas.microsoft.com/office/drawing/2014/main" id="{A50E35A7-9904-60F5-F987-4BD1F57B1B52}"/>
              </a:ext>
            </a:extLst>
          </p:cNvPr>
          <p:cNvSpPr/>
          <p:nvPr/>
        </p:nvSpPr>
        <p:spPr>
          <a:xfrm>
            <a:off x="1627094" y="5213129"/>
            <a:ext cx="443753" cy="847164"/>
          </a:xfrm>
          <a:prstGeom prst="downArrow">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Multiply 3">
            <a:extLst>
              <a:ext uri="{FF2B5EF4-FFF2-40B4-BE49-F238E27FC236}">
                <a16:creationId xmlns:a16="http://schemas.microsoft.com/office/drawing/2014/main" id="{875CA19C-EBAD-126D-AF46-19FA823F66BF}"/>
              </a:ext>
            </a:extLst>
          </p:cNvPr>
          <p:cNvSpPr/>
          <p:nvPr/>
        </p:nvSpPr>
        <p:spPr>
          <a:xfrm>
            <a:off x="4953000" y="1134800"/>
            <a:ext cx="1143000" cy="1411942"/>
          </a:xfrm>
          <a:prstGeom prst="mathMultiply">
            <a:avLst/>
          </a:prstGeom>
          <a:solidFill>
            <a:schemeClr val="tx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Multiply 7">
            <a:extLst>
              <a:ext uri="{FF2B5EF4-FFF2-40B4-BE49-F238E27FC236}">
                <a16:creationId xmlns:a16="http://schemas.microsoft.com/office/drawing/2014/main" id="{E4A61EEF-F804-D18D-4B1E-BBDBCB169DA9}"/>
              </a:ext>
            </a:extLst>
          </p:cNvPr>
          <p:cNvSpPr/>
          <p:nvPr/>
        </p:nvSpPr>
        <p:spPr>
          <a:xfrm>
            <a:off x="6262837" y="2681207"/>
            <a:ext cx="1143000" cy="1411942"/>
          </a:xfrm>
          <a:prstGeom prst="mathMultiply">
            <a:avLst/>
          </a:prstGeom>
          <a:solidFill>
            <a:schemeClr val="tx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Multiply 8">
            <a:extLst>
              <a:ext uri="{FF2B5EF4-FFF2-40B4-BE49-F238E27FC236}">
                <a16:creationId xmlns:a16="http://schemas.microsoft.com/office/drawing/2014/main" id="{41E703DE-F531-F6AB-BF06-2D6735037E6F}"/>
              </a:ext>
            </a:extLst>
          </p:cNvPr>
          <p:cNvSpPr/>
          <p:nvPr/>
        </p:nvSpPr>
        <p:spPr>
          <a:xfrm>
            <a:off x="3265801" y="4146077"/>
            <a:ext cx="1143000" cy="1411942"/>
          </a:xfrm>
          <a:prstGeom prst="mathMultiply">
            <a:avLst/>
          </a:prstGeom>
          <a:solidFill>
            <a:schemeClr val="tx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Multiply 9">
            <a:extLst>
              <a:ext uri="{FF2B5EF4-FFF2-40B4-BE49-F238E27FC236}">
                <a16:creationId xmlns:a16="http://schemas.microsoft.com/office/drawing/2014/main" id="{D5CF8540-FD1C-5469-5F8F-BC2FC047E4F6}"/>
              </a:ext>
            </a:extLst>
          </p:cNvPr>
          <p:cNvSpPr/>
          <p:nvPr/>
        </p:nvSpPr>
        <p:spPr>
          <a:xfrm>
            <a:off x="2541406" y="5636711"/>
            <a:ext cx="1143000" cy="1411942"/>
          </a:xfrm>
          <a:prstGeom prst="mathMultiply">
            <a:avLst/>
          </a:prstGeom>
          <a:solidFill>
            <a:schemeClr val="tx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00BCCEBA-E5BA-D5C1-AB7C-5B4FABD4F610}"/>
              </a:ext>
            </a:extLst>
          </p:cNvPr>
          <p:cNvSpPr txBox="1"/>
          <p:nvPr/>
        </p:nvSpPr>
        <p:spPr>
          <a:xfrm>
            <a:off x="6695152" y="1335033"/>
            <a:ext cx="4658648"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Aptos" panose="02110004020202020204"/>
                <a:ea typeface="+mn-ea"/>
                <a:cs typeface="+mn-cs"/>
              </a:rPr>
              <a:t>ATTENTION BLINDNESS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Aptos" panose="02110004020202020204"/>
                <a:ea typeface="+mn-ea"/>
                <a:cs typeface="+mn-cs"/>
              </a:rPr>
              <a:t>ILLUSIONS</a:t>
            </a:r>
          </a:p>
        </p:txBody>
      </p:sp>
      <p:sp>
        <p:nvSpPr>
          <p:cNvPr id="12" name="Rectangle 11">
            <a:extLst>
              <a:ext uri="{FF2B5EF4-FFF2-40B4-BE49-F238E27FC236}">
                <a16:creationId xmlns:a16="http://schemas.microsoft.com/office/drawing/2014/main" id="{68112782-EA90-7A85-D082-975828DF1AF3}"/>
              </a:ext>
            </a:extLst>
          </p:cNvPr>
          <p:cNvSpPr/>
          <p:nvPr/>
        </p:nvSpPr>
        <p:spPr>
          <a:xfrm>
            <a:off x="7347718" y="2702020"/>
            <a:ext cx="3597715" cy="138499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Aptos" panose="02110004020202020204"/>
                <a:ea typeface="+mn-ea"/>
                <a:cs typeface="+mn-cs"/>
              </a:rPr>
              <a:t>AVAILABILITY BIAS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Aptos" panose="02110004020202020204"/>
                <a:ea typeface="+mn-ea"/>
                <a:cs typeface="+mn-cs"/>
              </a:rPr>
              <a:t>ANCHOR BIAS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Aptos" panose="02110004020202020204"/>
                <a:ea typeface="+mn-ea"/>
                <a:cs typeface="+mn-cs"/>
              </a:rPr>
              <a:t>PRIMING EFFECTS</a:t>
            </a:r>
          </a:p>
        </p:txBody>
      </p:sp>
      <p:sp>
        <p:nvSpPr>
          <p:cNvPr id="13" name="Rectangle 12">
            <a:extLst>
              <a:ext uri="{FF2B5EF4-FFF2-40B4-BE49-F238E27FC236}">
                <a16:creationId xmlns:a16="http://schemas.microsoft.com/office/drawing/2014/main" id="{E5B67E47-DEBC-4282-9B71-7680C4F1A443}"/>
              </a:ext>
            </a:extLst>
          </p:cNvPr>
          <p:cNvSpPr/>
          <p:nvPr/>
        </p:nvSpPr>
        <p:spPr>
          <a:xfrm>
            <a:off x="6942143" y="4391170"/>
            <a:ext cx="4164666" cy="138499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Aptos" panose="02110004020202020204"/>
                <a:ea typeface="+mn-ea"/>
                <a:cs typeface="+mn-cs"/>
              </a:rPr>
              <a:t>EPISTEMIC INERTIA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Aptos" panose="02110004020202020204"/>
                <a:ea typeface="+mn-ea"/>
                <a:cs typeface="+mn-cs"/>
              </a:rPr>
              <a:t>MOTIVATED REASONING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Aptos" panose="02110004020202020204"/>
                <a:ea typeface="+mn-ea"/>
                <a:cs typeface="+mn-cs"/>
              </a:rPr>
              <a:t>VALUE IGNORANCE</a:t>
            </a:r>
          </a:p>
        </p:txBody>
      </p:sp>
      <p:sp>
        <p:nvSpPr>
          <p:cNvPr id="15" name="Rectangle 14">
            <a:extLst>
              <a:ext uri="{FF2B5EF4-FFF2-40B4-BE49-F238E27FC236}">
                <a16:creationId xmlns:a16="http://schemas.microsoft.com/office/drawing/2014/main" id="{0223C3E5-71C3-5E4B-0481-C01FAB3C63B4}"/>
              </a:ext>
            </a:extLst>
          </p:cNvPr>
          <p:cNvSpPr/>
          <p:nvPr/>
        </p:nvSpPr>
        <p:spPr>
          <a:xfrm>
            <a:off x="6969815" y="6016682"/>
            <a:ext cx="413699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Aptos" panose="02110004020202020204"/>
                <a:ea typeface="+mn-ea"/>
                <a:cs typeface="+mn-cs"/>
              </a:rPr>
              <a:t>BAD HABITS</a:t>
            </a:r>
          </a:p>
        </p:txBody>
      </p:sp>
    </p:spTree>
    <p:extLst>
      <p:ext uri="{BB962C8B-B14F-4D97-AF65-F5344CB8AC3E}">
        <p14:creationId xmlns:p14="http://schemas.microsoft.com/office/powerpoint/2010/main" val="1683985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202BE-6789-427E-B962-7A0D59D9D419}"/>
              </a:ext>
            </a:extLst>
          </p:cNvPr>
          <p:cNvSpPr>
            <a:spLocks noGrp="1"/>
          </p:cNvSpPr>
          <p:nvPr>
            <p:ph type="title"/>
          </p:nvPr>
        </p:nvSpPr>
        <p:spPr/>
        <p:txBody>
          <a:bodyPr/>
          <a:lstStyle/>
          <a:p>
            <a:r>
              <a:rPr lang="en-US" dirty="0"/>
              <a:t>Group Exercise</a:t>
            </a:r>
          </a:p>
        </p:txBody>
      </p:sp>
      <p:sp>
        <p:nvSpPr>
          <p:cNvPr id="3" name="Content Placeholder 2">
            <a:extLst>
              <a:ext uri="{FF2B5EF4-FFF2-40B4-BE49-F238E27FC236}">
                <a16:creationId xmlns:a16="http://schemas.microsoft.com/office/drawing/2014/main" id="{A3FB2781-9DAD-41EF-A927-3DAE5EAF166C}"/>
              </a:ext>
            </a:extLst>
          </p:cNvPr>
          <p:cNvSpPr>
            <a:spLocks noGrp="1"/>
          </p:cNvSpPr>
          <p:nvPr>
            <p:ph idx="1"/>
          </p:nvPr>
        </p:nvSpPr>
        <p:spPr/>
        <p:txBody>
          <a:bodyPr/>
          <a:lstStyle/>
          <a:p>
            <a:r>
              <a:rPr lang="en-US" dirty="0"/>
              <a:t>Are there more words in the English language that begin with the letter “k” or that have the letter “k” in the third position? </a:t>
            </a:r>
          </a:p>
          <a:p>
            <a:endParaRPr lang="en-US" dirty="0"/>
          </a:p>
        </p:txBody>
      </p:sp>
    </p:spTree>
    <p:extLst>
      <p:ext uri="{BB962C8B-B14F-4D97-AF65-F5344CB8AC3E}">
        <p14:creationId xmlns:p14="http://schemas.microsoft.com/office/powerpoint/2010/main" val="678735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85900-15DA-30C9-FB77-1384EDB646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7F488A-91DF-B6CB-D83D-60BC78B3E428}"/>
              </a:ext>
            </a:extLst>
          </p:cNvPr>
          <p:cNvSpPr>
            <a:spLocks noGrp="1"/>
          </p:cNvSpPr>
          <p:nvPr>
            <p:ph type="title"/>
          </p:nvPr>
        </p:nvSpPr>
        <p:spPr/>
        <p:txBody>
          <a:bodyPr/>
          <a:lstStyle/>
          <a:p>
            <a:r>
              <a:rPr lang="en-US" dirty="0"/>
              <a:t>Availability Bias</a:t>
            </a:r>
          </a:p>
        </p:txBody>
      </p:sp>
      <p:sp>
        <p:nvSpPr>
          <p:cNvPr id="3" name="Content Placeholder 2">
            <a:extLst>
              <a:ext uri="{FF2B5EF4-FFF2-40B4-BE49-F238E27FC236}">
                <a16:creationId xmlns:a16="http://schemas.microsoft.com/office/drawing/2014/main" id="{6CAB009D-21D6-785D-F34B-B3EFE17E99A8}"/>
              </a:ext>
            </a:extLst>
          </p:cNvPr>
          <p:cNvSpPr>
            <a:spLocks noGrp="1"/>
          </p:cNvSpPr>
          <p:nvPr>
            <p:ph idx="1"/>
          </p:nvPr>
        </p:nvSpPr>
        <p:spPr/>
        <p:txBody>
          <a:bodyPr/>
          <a:lstStyle/>
          <a:p>
            <a:r>
              <a:rPr lang="en-US" dirty="0"/>
              <a:t>Are there more words in the English language that begin with the letter “k” or that have the letter “k” in the third position? </a:t>
            </a:r>
          </a:p>
          <a:p>
            <a:endParaRPr lang="en-US" dirty="0"/>
          </a:p>
          <a:p>
            <a:pPr marL="0" indent="0" algn="ctr">
              <a:buNone/>
            </a:pPr>
            <a:r>
              <a:rPr lang="en-US" b="1" dirty="0">
                <a:solidFill>
                  <a:srgbClr val="FF0000"/>
                </a:solidFill>
              </a:rPr>
              <a:t>There are about 3 times as many words in English that have “k” in the third position</a:t>
            </a:r>
            <a:endParaRPr lang="en-US" b="1" dirty="0"/>
          </a:p>
          <a:p>
            <a:pPr marL="0" indent="0">
              <a:buNone/>
            </a:pPr>
            <a:endParaRPr lang="en-US" dirty="0"/>
          </a:p>
          <a:p>
            <a:pPr marL="0" indent="0">
              <a:buNone/>
            </a:pPr>
            <a:r>
              <a:rPr lang="en-US" dirty="0">
                <a:hlinkClick r:id="rId2"/>
              </a:rPr>
              <a:t>https://www.bestwordlist.com/p/k/1/wordsthirdletterk.htm#:~:text=There%20are%201539%20words%20with%20K%20as%20third%20letter</a:t>
            </a:r>
            <a:endParaRPr lang="en-US" dirty="0">
              <a:solidFill>
                <a:srgbClr val="FF0000"/>
              </a:solidFill>
            </a:endParaRPr>
          </a:p>
        </p:txBody>
      </p:sp>
    </p:spTree>
    <p:extLst>
      <p:ext uri="{BB962C8B-B14F-4D97-AF65-F5344CB8AC3E}">
        <p14:creationId xmlns:p14="http://schemas.microsoft.com/office/powerpoint/2010/main" val="25438292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1BB98-7488-4A89-A1A6-D3B8971BBC0D}"/>
              </a:ext>
            </a:extLst>
          </p:cNvPr>
          <p:cNvSpPr>
            <a:spLocks noGrp="1"/>
          </p:cNvSpPr>
          <p:nvPr>
            <p:ph type="title"/>
          </p:nvPr>
        </p:nvSpPr>
        <p:spPr/>
        <p:txBody>
          <a:bodyPr/>
          <a:lstStyle/>
          <a:p>
            <a:r>
              <a:rPr lang="en-US" dirty="0"/>
              <a:t>Group Exercise</a:t>
            </a:r>
          </a:p>
        </p:txBody>
      </p:sp>
      <p:sp>
        <p:nvSpPr>
          <p:cNvPr id="3" name="Content Placeholder 2">
            <a:extLst>
              <a:ext uri="{FF2B5EF4-FFF2-40B4-BE49-F238E27FC236}">
                <a16:creationId xmlns:a16="http://schemas.microsoft.com/office/drawing/2014/main" id="{3EA74E3C-7AC3-4E53-BBC5-5CC21D5F095B}"/>
              </a:ext>
            </a:extLst>
          </p:cNvPr>
          <p:cNvSpPr>
            <a:spLocks noGrp="1"/>
          </p:cNvSpPr>
          <p:nvPr>
            <p:ph idx="1"/>
          </p:nvPr>
        </p:nvSpPr>
        <p:spPr/>
        <p:txBody>
          <a:bodyPr>
            <a:normAutofit/>
          </a:bodyPr>
          <a:lstStyle/>
          <a:p>
            <a:r>
              <a:rPr lang="en-US" dirty="0"/>
              <a:t>Do you think the number of African countries in the U.N. is greater than or less than 10? </a:t>
            </a:r>
          </a:p>
          <a:p>
            <a:endParaRPr lang="en-US" dirty="0"/>
          </a:p>
          <a:p>
            <a:r>
              <a:rPr lang="en-US" dirty="0"/>
              <a:t>How many African countries do you think are members of the U.N.?</a:t>
            </a:r>
          </a:p>
          <a:p>
            <a:pPr marL="0" indent="0" algn="ctr">
              <a:buNone/>
            </a:pPr>
            <a:endParaRPr lang="en-US" dirty="0">
              <a:solidFill>
                <a:srgbClr val="FF0000"/>
              </a:solidFill>
            </a:endParaRPr>
          </a:p>
        </p:txBody>
      </p:sp>
    </p:spTree>
    <p:extLst>
      <p:ext uri="{BB962C8B-B14F-4D97-AF65-F5344CB8AC3E}">
        <p14:creationId xmlns:p14="http://schemas.microsoft.com/office/powerpoint/2010/main" val="1901848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83209-A257-86BA-E241-4CED43387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E4D923-7F14-EDD5-2718-A48D1E862FC4}"/>
              </a:ext>
            </a:extLst>
          </p:cNvPr>
          <p:cNvSpPr>
            <a:spLocks noGrp="1"/>
          </p:cNvSpPr>
          <p:nvPr>
            <p:ph type="title"/>
          </p:nvPr>
        </p:nvSpPr>
        <p:spPr/>
        <p:txBody>
          <a:bodyPr/>
          <a:lstStyle/>
          <a:p>
            <a:r>
              <a:rPr lang="en-US" dirty="0"/>
              <a:t>Anchor Bias</a:t>
            </a:r>
          </a:p>
        </p:txBody>
      </p:sp>
      <p:sp>
        <p:nvSpPr>
          <p:cNvPr id="3" name="Content Placeholder 2">
            <a:extLst>
              <a:ext uri="{FF2B5EF4-FFF2-40B4-BE49-F238E27FC236}">
                <a16:creationId xmlns:a16="http://schemas.microsoft.com/office/drawing/2014/main" id="{889C6E60-261A-0AA0-67CE-FB46D520126C}"/>
              </a:ext>
            </a:extLst>
          </p:cNvPr>
          <p:cNvSpPr>
            <a:spLocks noGrp="1"/>
          </p:cNvSpPr>
          <p:nvPr>
            <p:ph idx="1"/>
          </p:nvPr>
        </p:nvSpPr>
        <p:spPr/>
        <p:txBody>
          <a:bodyPr>
            <a:normAutofit/>
          </a:bodyPr>
          <a:lstStyle/>
          <a:p>
            <a:r>
              <a:rPr lang="en-US" dirty="0"/>
              <a:t>Do you think the number of African countries in the U.N. is greater than or less than 10? </a:t>
            </a:r>
          </a:p>
          <a:p>
            <a:endParaRPr lang="en-US" dirty="0"/>
          </a:p>
          <a:p>
            <a:r>
              <a:rPr lang="en-US" dirty="0"/>
              <a:t>How many African countries do you think are members of the U.N.?</a:t>
            </a:r>
          </a:p>
          <a:p>
            <a:pPr marL="0" indent="0" algn="ctr">
              <a:buNone/>
            </a:pPr>
            <a:endParaRPr lang="en-US" dirty="0">
              <a:solidFill>
                <a:srgbClr val="FF0000"/>
              </a:solidFill>
            </a:endParaRPr>
          </a:p>
          <a:p>
            <a:pPr marL="0" indent="0" algn="ctr">
              <a:buNone/>
            </a:pPr>
            <a:r>
              <a:rPr lang="en-US" b="1" dirty="0">
                <a:solidFill>
                  <a:srgbClr val="FF0000"/>
                </a:solidFill>
              </a:rPr>
              <a:t>There are 54 African nations in the U.N.</a:t>
            </a:r>
          </a:p>
          <a:p>
            <a:pPr marL="0" indent="0" algn="ctr">
              <a:buNone/>
            </a:pPr>
            <a:endParaRPr lang="en-US" b="1" dirty="0">
              <a:solidFill>
                <a:srgbClr val="FF0000"/>
              </a:solidFill>
            </a:endParaRPr>
          </a:p>
          <a:p>
            <a:pPr marL="0" indent="0" algn="ctr">
              <a:buNone/>
            </a:pPr>
            <a:r>
              <a:rPr lang="en-US" b="1" dirty="0">
                <a:solidFill>
                  <a:srgbClr val="FF0000"/>
                </a:solidFill>
              </a:rPr>
              <a:t>Many provide a significantly lower number given the setup, as they’ve been </a:t>
            </a:r>
            <a:r>
              <a:rPr lang="en-US" b="1" i="1" dirty="0">
                <a:solidFill>
                  <a:srgbClr val="FF0000"/>
                </a:solidFill>
              </a:rPr>
              <a:t>anchored to the number being around </a:t>
            </a:r>
            <a:r>
              <a:rPr lang="en-US" b="1" dirty="0">
                <a:solidFill>
                  <a:srgbClr val="FF0000"/>
                </a:solidFill>
              </a:rPr>
              <a:t>10</a:t>
            </a:r>
          </a:p>
        </p:txBody>
      </p:sp>
    </p:spTree>
    <p:extLst>
      <p:ext uri="{BB962C8B-B14F-4D97-AF65-F5344CB8AC3E}">
        <p14:creationId xmlns:p14="http://schemas.microsoft.com/office/powerpoint/2010/main" val="7574160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6697E-204A-1664-3217-E72AB476CA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E04D27-675F-D510-5587-B331B28F49DC}"/>
              </a:ext>
            </a:extLst>
          </p:cNvPr>
          <p:cNvSpPr>
            <a:spLocks noGrp="1"/>
          </p:cNvSpPr>
          <p:nvPr>
            <p:ph type="title"/>
          </p:nvPr>
        </p:nvSpPr>
        <p:spPr/>
        <p:txBody>
          <a:bodyPr/>
          <a:lstStyle/>
          <a:p>
            <a:r>
              <a:rPr lang="en-US" b="1" i="1" dirty="0"/>
              <a:t>Group Exercise</a:t>
            </a:r>
          </a:p>
        </p:txBody>
      </p:sp>
      <p:sp>
        <p:nvSpPr>
          <p:cNvPr id="3" name="Content Placeholder 2">
            <a:extLst>
              <a:ext uri="{FF2B5EF4-FFF2-40B4-BE49-F238E27FC236}">
                <a16:creationId xmlns:a16="http://schemas.microsoft.com/office/drawing/2014/main" id="{C5117BF7-BF5F-3595-D3E9-EC1C1DC1CCAE}"/>
              </a:ext>
            </a:extLst>
          </p:cNvPr>
          <p:cNvSpPr>
            <a:spLocks noGrp="1"/>
          </p:cNvSpPr>
          <p:nvPr>
            <p:ph idx="1"/>
          </p:nvPr>
        </p:nvSpPr>
        <p:spPr/>
        <p:txBody>
          <a:bodyPr/>
          <a:lstStyle/>
          <a:p>
            <a:r>
              <a:rPr lang="en-US" dirty="0"/>
              <a:t>Gather into groups and reflect on the following puzzle: </a:t>
            </a:r>
          </a:p>
          <a:p>
            <a:endParaRPr lang="en-US" dirty="0"/>
          </a:p>
          <a:p>
            <a:pPr lvl="1"/>
            <a:r>
              <a:rPr lang="en-US" sz="2800" dirty="0"/>
              <a:t>A baseball bat and a ball cost $1.10 together. </a:t>
            </a:r>
          </a:p>
          <a:p>
            <a:pPr lvl="1"/>
            <a:r>
              <a:rPr lang="en-US" sz="2800" dirty="0"/>
              <a:t>The bat costs $1.00 more than the ball.</a:t>
            </a:r>
          </a:p>
          <a:p>
            <a:endParaRPr lang="en-US" dirty="0"/>
          </a:p>
          <a:p>
            <a:pPr marL="0" indent="0" algn="ctr">
              <a:buNone/>
            </a:pPr>
            <a:r>
              <a:rPr lang="en-US" b="1" dirty="0">
                <a:solidFill>
                  <a:srgbClr val="FF0000"/>
                </a:solidFill>
              </a:rPr>
              <a:t>How much does the ball cost?</a:t>
            </a:r>
          </a:p>
          <a:p>
            <a:endParaRPr lang="en-US" dirty="0"/>
          </a:p>
        </p:txBody>
      </p:sp>
    </p:spTree>
    <p:extLst>
      <p:ext uri="{BB962C8B-B14F-4D97-AF65-F5344CB8AC3E}">
        <p14:creationId xmlns:p14="http://schemas.microsoft.com/office/powerpoint/2010/main" val="35415194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780EF-25ED-1B1A-95F9-EF656DA098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FDFC53-AC4D-6CC7-3273-17CB4F8D33C9}"/>
              </a:ext>
            </a:extLst>
          </p:cNvPr>
          <p:cNvSpPr>
            <a:spLocks noGrp="1"/>
          </p:cNvSpPr>
          <p:nvPr>
            <p:ph type="title"/>
          </p:nvPr>
        </p:nvSpPr>
        <p:spPr/>
        <p:txBody>
          <a:bodyPr/>
          <a:lstStyle/>
          <a:p>
            <a:r>
              <a:rPr lang="en-US" b="1" i="1" dirty="0"/>
              <a:t>Solution</a:t>
            </a:r>
          </a:p>
        </p:txBody>
      </p:sp>
      <p:sp>
        <p:nvSpPr>
          <p:cNvPr id="3" name="Content Placeholder 2">
            <a:extLst>
              <a:ext uri="{FF2B5EF4-FFF2-40B4-BE49-F238E27FC236}">
                <a16:creationId xmlns:a16="http://schemas.microsoft.com/office/drawing/2014/main" id="{C275A374-E22B-00B1-0C75-29077A0E4886}"/>
              </a:ext>
            </a:extLst>
          </p:cNvPr>
          <p:cNvSpPr>
            <a:spLocks noGrp="1"/>
          </p:cNvSpPr>
          <p:nvPr>
            <p:ph idx="1"/>
          </p:nvPr>
        </p:nvSpPr>
        <p:spPr/>
        <p:txBody>
          <a:bodyPr/>
          <a:lstStyle/>
          <a:p>
            <a:endParaRPr lang="en-US" dirty="0"/>
          </a:p>
          <a:p>
            <a:endParaRPr lang="en-US" dirty="0"/>
          </a:p>
          <a:p>
            <a:pPr marL="0" indent="0" algn="ctr">
              <a:buNone/>
            </a:pPr>
            <a:r>
              <a:rPr lang="en-US" dirty="0"/>
              <a:t>Price of Bat + </a:t>
            </a:r>
            <a:r>
              <a:rPr lang="en-US" dirty="0">
                <a:solidFill>
                  <a:srgbClr val="FF0000"/>
                </a:solidFill>
              </a:rPr>
              <a:t>Price of Ball</a:t>
            </a:r>
            <a:r>
              <a:rPr lang="en-US" dirty="0"/>
              <a:t> = </a:t>
            </a:r>
            <a:r>
              <a:rPr lang="en-US" dirty="0">
                <a:solidFill>
                  <a:srgbClr val="FF0000"/>
                </a:solidFill>
              </a:rPr>
              <a:t>$1.10</a:t>
            </a:r>
          </a:p>
          <a:p>
            <a:endParaRPr lang="en-US" dirty="0"/>
          </a:p>
          <a:p>
            <a:endParaRPr lang="en-US" i="1" dirty="0"/>
          </a:p>
          <a:p>
            <a:endParaRPr lang="en-US" i="1" dirty="0"/>
          </a:p>
          <a:p>
            <a:r>
              <a:rPr lang="en-US" i="1" dirty="0"/>
              <a:t>Conditions</a:t>
            </a:r>
          </a:p>
          <a:p>
            <a:pPr lvl="1"/>
            <a:r>
              <a:rPr lang="en-US" dirty="0">
                <a:solidFill>
                  <a:srgbClr val="FF0000"/>
                </a:solidFill>
              </a:rPr>
              <a:t>A baseball bat and a ball cost $1.10 together. </a:t>
            </a:r>
          </a:p>
          <a:p>
            <a:pPr lvl="1"/>
            <a:r>
              <a:rPr lang="en-US" dirty="0"/>
              <a:t>The bat costs $1.00 more than the ball.</a:t>
            </a:r>
          </a:p>
          <a:p>
            <a:endParaRPr lang="en-US" dirty="0"/>
          </a:p>
        </p:txBody>
      </p:sp>
      <p:pic>
        <p:nvPicPr>
          <p:cNvPr id="5" name="Graphic 4" descr="Question Mark">
            <a:extLst>
              <a:ext uri="{FF2B5EF4-FFF2-40B4-BE49-F238E27FC236}">
                <a16:creationId xmlns:a16="http://schemas.microsoft.com/office/drawing/2014/main" id="{8EB07D50-07FE-2D3C-31F3-526BE66158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1995256"/>
            <a:ext cx="914400" cy="914400"/>
          </a:xfrm>
          <a:prstGeom prst="rect">
            <a:avLst/>
          </a:prstGeom>
        </p:spPr>
      </p:pic>
    </p:spTree>
    <p:extLst>
      <p:ext uri="{BB962C8B-B14F-4D97-AF65-F5344CB8AC3E}">
        <p14:creationId xmlns:p14="http://schemas.microsoft.com/office/powerpoint/2010/main" val="818031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07567-43FE-CDF6-1633-82E8C478A9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0C9221-71F0-7E4B-7875-A1F72D283250}"/>
              </a:ext>
            </a:extLst>
          </p:cNvPr>
          <p:cNvSpPr>
            <a:spLocks noGrp="1"/>
          </p:cNvSpPr>
          <p:nvPr>
            <p:ph type="title"/>
          </p:nvPr>
        </p:nvSpPr>
        <p:spPr/>
        <p:txBody>
          <a:bodyPr/>
          <a:lstStyle/>
          <a:p>
            <a:r>
              <a:rPr lang="en-US" b="1" i="1" dirty="0"/>
              <a:t>Solution</a:t>
            </a:r>
          </a:p>
        </p:txBody>
      </p:sp>
      <p:sp>
        <p:nvSpPr>
          <p:cNvPr id="3" name="Content Placeholder 2">
            <a:extLst>
              <a:ext uri="{FF2B5EF4-FFF2-40B4-BE49-F238E27FC236}">
                <a16:creationId xmlns:a16="http://schemas.microsoft.com/office/drawing/2014/main" id="{65798D40-B00C-C915-9C49-F529818B7126}"/>
              </a:ext>
            </a:extLst>
          </p:cNvPr>
          <p:cNvSpPr>
            <a:spLocks noGrp="1"/>
          </p:cNvSpPr>
          <p:nvPr>
            <p:ph idx="1"/>
          </p:nvPr>
        </p:nvSpPr>
        <p:spPr/>
        <p:txBody>
          <a:bodyPr/>
          <a:lstStyle/>
          <a:p>
            <a:endParaRPr lang="en-US" dirty="0"/>
          </a:p>
          <a:p>
            <a:endParaRPr lang="en-US" dirty="0"/>
          </a:p>
          <a:p>
            <a:pPr marL="0" indent="0" algn="ctr">
              <a:buNone/>
            </a:pPr>
            <a:r>
              <a:rPr lang="en-US" dirty="0">
                <a:solidFill>
                  <a:srgbClr val="FF0000"/>
                </a:solidFill>
              </a:rPr>
              <a:t>Price of Bat </a:t>
            </a:r>
            <a:r>
              <a:rPr lang="en-US" dirty="0"/>
              <a:t>+ X = $1.10</a:t>
            </a:r>
          </a:p>
          <a:p>
            <a:endParaRPr lang="en-US" dirty="0"/>
          </a:p>
          <a:p>
            <a:endParaRPr lang="en-US" dirty="0"/>
          </a:p>
          <a:p>
            <a:endParaRPr lang="en-US" dirty="0"/>
          </a:p>
          <a:p>
            <a:r>
              <a:rPr lang="en-US" i="1" dirty="0"/>
              <a:t>Conditions</a:t>
            </a:r>
          </a:p>
          <a:p>
            <a:pPr lvl="1"/>
            <a:r>
              <a:rPr lang="en-US" dirty="0"/>
              <a:t>A baseball bat and a ball cost $1.10 together. </a:t>
            </a:r>
          </a:p>
          <a:p>
            <a:pPr lvl="1"/>
            <a:r>
              <a:rPr lang="en-US" dirty="0">
                <a:solidFill>
                  <a:srgbClr val="FF0000"/>
                </a:solidFill>
              </a:rPr>
              <a:t>The bat costs $1.00 more than the ball</a:t>
            </a:r>
            <a:r>
              <a:rPr lang="en-US" dirty="0"/>
              <a:t>.</a:t>
            </a:r>
          </a:p>
          <a:p>
            <a:endParaRPr lang="en-US" dirty="0"/>
          </a:p>
          <a:p>
            <a:endParaRPr lang="en-US" dirty="0"/>
          </a:p>
        </p:txBody>
      </p:sp>
      <p:sp>
        <p:nvSpPr>
          <p:cNvPr id="4" name="Right Brace 3">
            <a:extLst>
              <a:ext uri="{FF2B5EF4-FFF2-40B4-BE49-F238E27FC236}">
                <a16:creationId xmlns:a16="http://schemas.microsoft.com/office/drawing/2014/main" id="{7D750962-0993-FCF2-24E0-B1500724AF47}"/>
              </a:ext>
            </a:extLst>
          </p:cNvPr>
          <p:cNvSpPr/>
          <p:nvPr/>
        </p:nvSpPr>
        <p:spPr>
          <a:xfrm rot="16200000">
            <a:off x="5003902" y="1834572"/>
            <a:ext cx="348002" cy="1646808"/>
          </a:xfrm>
          <a:prstGeom prst="rightBrace">
            <a:avLst/>
          </a:prstGeom>
          <a:no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DA5F931D-E8D6-8500-BAFE-C3E8101B6591}"/>
              </a:ext>
            </a:extLst>
          </p:cNvPr>
          <p:cNvSpPr txBox="1"/>
          <p:nvPr/>
        </p:nvSpPr>
        <p:spPr>
          <a:xfrm>
            <a:off x="2500005" y="1825625"/>
            <a:ext cx="55263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$1.00 + Price of Ball</a:t>
            </a:r>
          </a:p>
        </p:txBody>
      </p:sp>
    </p:spTree>
    <p:extLst>
      <p:ext uri="{BB962C8B-B14F-4D97-AF65-F5344CB8AC3E}">
        <p14:creationId xmlns:p14="http://schemas.microsoft.com/office/powerpoint/2010/main" val="1121528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6E9E2-E261-D62D-5380-71E6CB6FFD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48AB3C-1EA4-53B0-5277-BADB5A5FEE2E}"/>
              </a:ext>
            </a:extLst>
          </p:cNvPr>
          <p:cNvSpPr>
            <a:spLocks noGrp="1"/>
          </p:cNvSpPr>
          <p:nvPr>
            <p:ph type="title"/>
          </p:nvPr>
        </p:nvSpPr>
        <p:spPr/>
        <p:txBody>
          <a:bodyPr/>
          <a:lstStyle/>
          <a:p>
            <a:r>
              <a:rPr lang="en-US" b="1" i="1" dirty="0"/>
              <a:t>Solution</a:t>
            </a:r>
          </a:p>
        </p:txBody>
      </p:sp>
      <p:sp>
        <p:nvSpPr>
          <p:cNvPr id="3" name="Content Placeholder 2">
            <a:extLst>
              <a:ext uri="{FF2B5EF4-FFF2-40B4-BE49-F238E27FC236}">
                <a16:creationId xmlns:a16="http://schemas.microsoft.com/office/drawing/2014/main" id="{4176B85E-B0B2-5ECF-2C1C-5B8FC09F753D}"/>
              </a:ext>
            </a:extLst>
          </p:cNvPr>
          <p:cNvSpPr>
            <a:spLocks noGrp="1"/>
          </p:cNvSpPr>
          <p:nvPr>
            <p:ph idx="1"/>
          </p:nvPr>
        </p:nvSpPr>
        <p:spPr/>
        <p:txBody>
          <a:bodyPr/>
          <a:lstStyle/>
          <a:p>
            <a:endParaRPr lang="en-US" dirty="0"/>
          </a:p>
          <a:p>
            <a:endParaRPr lang="en-US" dirty="0"/>
          </a:p>
          <a:p>
            <a:pPr marL="0" indent="0" algn="ctr">
              <a:buNone/>
            </a:pPr>
            <a:r>
              <a:rPr lang="en-US" dirty="0">
                <a:solidFill>
                  <a:srgbClr val="FF0000"/>
                </a:solidFill>
              </a:rPr>
              <a:t>Price of Bat </a:t>
            </a:r>
            <a:r>
              <a:rPr lang="en-US" dirty="0"/>
              <a:t>+ X = $1.10</a:t>
            </a:r>
          </a:p>
          <a:p>
            <a:endParaRPr lang="en-US" dirty="0"/>
          </a:p>
          <a:p>
            <a:endParaRPr lang="en-US" dirty="0"/>
          </a:p>
          <a:p>
            <a:endParaRPr lang="en-US" dirty="0"/>
          </a:p>
          <a:p>
            <a:r>
              <a:rPr lang="en-US" i="1" dirty="0"/>
              <a:t>Conditions</a:t>
            </a:r>
          </a:p>
          <a:p>
            <a:pPr lvl="1"/>
            <a:r>
              <a:rPr lang="en-US" dirty="0"/>
              <a:t>A baseball bat and a ball cost $1.10 together. </a:t>
            </a:r>
          </a:p>
          <a:p>
            <a:pPr lvl="1"/>
            <a:r>
              <a:rPr lang="en-US" dirty="0">
                <a:solidFill>
                  <a:srgbClr val="FF0000"/>
                </a:solidFill>
              </a:rPr>
              <a:t>The bat costs $1.00 more than the ball</a:t>
            </a:r>
            <a:r>
              <a:rPr lang="en-US" dirty="0"/>
              <a:t>.</a:t>
            </a:r>
          </a:p>
          <a:p>
            <a:endParaRPr lang="en-US" dirty="0"/>
          </a:p>
        </p:txBody>
      </p:sp>
      <p:sp>
        <p:nvSpPr>
          <p:cNvPr id="4" name="Right Brace 3">
            <a:extLst>
              <a:ext uri="{FF2B5EF4-FFF2-40B4-BE49-F238E27FC236}">
                <a16:creationId xmlns:a16="http://schemas.microsoft.com/office/drawing/2014/main" id="{D141FFC2-296A-CE9C-8744-0CD2392382E6}"/>
              </a:ext>
            </a:extLst>
          </p:cNvPr>
          <p:cNvSpPr/>
          <p:nvPr/>
        </p:nvSpPr>
        <p:spPr>
          <a:xfrm rot="16200000">
            <a:off x="5003902" y="1834572"/>
            <a:ext cx="348002" cy="1646808"/>
          </a:xfrm>
          <a:prstGeom prst="rightBrace">
            <a:avLst/>
          </a:prstGeom>
          <a:no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9FAEA870-0834-AA30-05F5-B06E8B2A86AD}"/>
              </a:ext>
            </a:extLst>
          </p:cNvPr>
          <p:cNvSpPr txBox="1"/>
          <p:nvPr/>
        </p:nvSpPr>
        <p:spPr>
          <a:xfrm>
            <a:off x="2340814" y="1825818"/>
            <a:ext cx="55263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$1.00 + X</a:t>
            </a:r>
          </a:p>
        </p:txBody>
      </p:sp>
    </p:spTree>
    <p:extLst>
      <p:ext uri="{BB962C8B-B14F-4D97-AF65-F5344CB8AC3E}">
        <p14:creationId xmlns:p14="http://schemas.microsoft.com/office/powerpoint/2010/main" val="2920865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0DF8D-523B-58F9-2BAE-6562665D82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CD85B8-21D8-9C70-4A6D-E4433A43C229}"/>
              </a:ext>
            </a:extLst>
          </p:cNvPr>
          <p:cNvSpPr>
            <a:spLocks noGrp="1"/>
          </p:cNvSpPr>
          <p:nvPr>
            <p:ph type="title"/>
          </p:nvPr>
        </p:nvSpPr>
        <p:spPr/>
        <p:txBody>
          <a:bodyPr/>
          <a:lstStyle/>
          <a:p>
            <a:r>
              <a:rPr lang="en-US" b="1" i="1" dirty="0"/>
              <a:t>Solution</a:t>
            </a:r>
          </a:p>
        </p:txBody>
      </p:sp>
      <p:sp>
        <p:nvSpPr>
          <p:cNvPr id="3" name="Content Placeholder 2">
            <a:extLst>
              <a:ext uri="{FF2B5EF4-FFF2-40B4-BE49-F238E27FC236}">
                <a16:creationId xmlns:a16="http://schemas.microsoft.com/office/drawing/2014/main" id="{2AEC336B-C03B-1CD7-26D2-B7BDDAE0DFAA}"/>
              </a:ext>
            </a:extLst>
          </p:cNvPr>
          <p:cNvSpPr>
            <a:spLocks noGrp="1"/>
          </p:cNvSpPr>
          <p:nvPr>
            <p:ph idx="1"/>
          </p:nvPr>
        </p:nvSpPr>
        <p:spPr/>
        <p:txBody>
          <a:bodyPr/>
          <a:lstStyle/>
          <a:p>
            <a:pPr marL="0" indent="0">
              <a:buNone/>
            </a:pPr>
            <a:endParaRPr lang="en-US" dirty="0"/>
          </a:p>
          <a:p>
            <a:pPr marL="0" indent="0" algn="ctr">
              <a:buNone/>
            </a:pPr>
            <a:r>
              <a:rPr lang="en-US" dirty="0"/>
              <a:t>Price of Bat + </a:t>
            </a:r>
            <a:r>
              <a:rPr lang="en-US" dirty="0">
                <a:solidFill>
                  <a:srgbClr val="FF0000"/>
                </a:solidFill>
              </a:rPr>
              <a:t>Price of Ball</a:t>
            </a:r>
            <a:r>
              <a:rPr lang="en-US" dirty="0"/>
              <a:t> = </a:t>
            </a:r>
            <a:r>
              <a:rPr lang="en-US" dirty="0">
                <a:solidFill>
                  <a:srgbClr val="FF0000"/>
                </a:solidFill>
              </a:rPr>
              <a:t>$1.10</a:t>
            </a:r>
          </a:p>
          <a:p>
            <a:pPr marL="0" indent="0" algn="ctr">
              <a:buNone/>
            </a:pPr>
            <a:r>
              <a:rPr lang="en-US" dirty="0">
                <a:solidFill>
                  <a:srgbClr val="FF0000"/>
                </a:solidFill>
              </a:rPr>
              <a:t>Price of Bat </a:t>
            </a:r>
            <a:r>
              <a:rPr lang="en-US" dirty="0"/>
              <a:t>+ X = $1.10</a:t>
            </a:r>
          </a:p>
          <a:p>
            <a:pPr marL="0" indent="0" algn="ctr">
              <a:buNone/>
            </a:pPr>
            <a:r>
              <a:rPr lang="en-US" dirty="0">
                <a:solidFill>
                  <a:srgbClr val="FF0000"/>
                </a:solidFill>
              </a:rPr>
              <a:t>$1.00 + X </a:t>
            </a:r>
            <a:r>
              <a:rPr lang="en-US" dirty="0"/>
              <a:t>+ X = $1.10</a:t>
            </a:r>
          </a:p>
          <a:p>
            <a:pPr marL="0" indent="0" algn="ctr">
              <a:buNone/>
            </a:pPr>
            <a:r>
              <a:rPr lang="en-US" dirty="0"/>
              <a:t>$1.00 + </a:t>
            </a:r>
            <a:r>
              <a:rPr lang="en-US" dirty="0">
                <a:solidFill>
                  <a:srgbClr val="FF0000"/>
                </a:solidFill>
              </a:rPr>
              <a:t>2*X</a:t>
            </a:r>
            <a:r>
              <a:rPr lang="en-US" dirty="0"/>
              <a:t> = $1.10</a:t>
            </a:r>
          </a:p>
          <a:p>
            <a:pPr marL="0" indent="0" algn="ctr">
              <a:buNone/>
            </a:pPr>
            <a:r>
              <a:rPr lang="en-US" dirty="0"/>
              <a:t>2*X = $1.10 – </a:t>
            </a:r>
            <a:r>
              <a:rPr lang="en-US" dirty="0">
                <a:solidFill>
                  <a:srgbClr val="FF0000"/>
                </a:solidFill>
              </a:rPr>
              <a:t>$1.00</a:t>
            </a:r>
          </a:p>
          <a:p>
            <a:pPr marL="0" indent="0" algn="ctr">
              <a:buNone/>
            </a:pPr>
            <a:r>
              <a:rPr lang="en-US" dirty="0"/>
              <a:t>2*X = </a:t>
            </a:r>
            <a:r>
              <a:rPr lang="en-US" dirty="0">
                <a:solidFill>
                  <a:srgbClr val="FF0000"/>
                </a:solidFill>
              </a:rPr>
              <a:t>.10 </a:t>
            </a:r>
          </a:p>
          <a:p>
            <a:pPr marL="0" indent="0" algn="ctr">
              <a:buNone/>
            </a:pPr>
            <a:r>
              <a:rPr lang="en-US" dirty="0"/>
              <a:t>X = </a:t>
            </a:r>
            <a:r>
              <a:rPr lang="en-US" dirty="0">
                <a:solidFill>
                  <a:srgbClr val="FF0000"/>
                </a:solidFill>
              </a:rPr>
              <a:t>.05 </a:t>
            </a:r>
          </a:p>
          <a:p>
            <a:pPr marL="0" indent="0" algn="ctr">
              <a:buNone/>
            </a:pPr>
            <a:endParaRPr lang="en-US" dirty="0">
              <a:solidFill>
                <a:srgbClr val="FF0000"/>
              </a:solidFill>
            </a:endParaRPr>
          </a:p>
          <a:p>
            <a:pPr marL="0" indent="0" algn="ctr">
              <a:buNone/>
            </a:pPr>
            <a:endParaRPr lang="en-US" dirty="0">
              <a:solidFill>
                <a:srgbClr val="FF0000"/>
              </a:solidFill>
            </a:endParaRPr>
          </a:p>
          <a:p>
            <a:pPr marL="0" indent="0" algn="ctr">
              <a:buNone/>
            </a:pPr>
            <a:endParaRPr lang="en-US" dirty="0"/>
          </a:p>
          <a:p>
            <a:pPr marL="0" indent="0" algn="ctr">
              <a:buNone/>
            </a:pPr>
            <a:endParaRPr lang="en-US" dirty="0"/>
          </a:p>
          <a:p>
            <a:endParaRPr lang="en-US" dirty="0"/>
          </a:p>
          <a:p>
            <a:endParaRPr lang="en-US" dirty="0"/>
          </a:p>
          <a:p>
            <a:endParaRPr lang="en-US" dirty="0"/>
          </a:p>
        </p:txBody>
      </p:sp>
      <p:pic>
        <p:nvPicPr>
          <p:cNvPr id="7" name="Picture 6" descr="A close-up of a coin&#10;&#10;Description automatically generated">
            <a:extLst>
              <a:ext uri="{FF2B5EF4-FFF2-40B4-BE49-F238E27FC236}">
                <a16:creationId xmlns:a16="http://schemas.microsoft.com/office/drawing/2014/main" id="{84D288FF-F13C-9F03-7AE3-4EDE275AABF2}"/>
              </a:ext>
            </a:extLst>
          </p:cNvPr>
          <p:cNvPicPr>
            <a:picLocks noChangeAspect="1"/>
          </p:cNvPicPr>
          <p:nvPr/>
        </p:nvPicPr>
        <p:blipFill>
          <a:blip r:embed="rId2"/>
          <a:stretch>
            <a:fillRect/>
          </a:stretch>
        </p:blipFill>
        <p:spPr>
          <a:xfrm>
            <a:off x="7799555" y="4886036"/>
            <a:ext cx="1240535" cy="1217467"/>
          </a:xfrm>
          <a:prstGeom prst="rect">
            <a:avLst/>
          </a:prstGeom>
        </p:spPr>
      </p:pic>
    </p:spTree>
    <p:extLst>
      <p:ext uri="{BB962C8B-B14F-4D97-AF65-F5344CB8AC3E}">
        <p14:creationId xmlns:p14="http://schemas.microsoft.com/office/powerpoint/2010/main" val="3330492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F4F20-9CEB-0EC2-471A-34E4BD6713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269CD4-7E65-6AFB-E9C3-75D359373A6C}"/>
              </a:ext>
            </a:extLst>
          </p:cNvPr>
          <p:cNvSpPr>
            <a:spLocks noGrp="1"/>
          </p:cNvSpPr>
          <p:nvPr>
            <p:ph type="title"/>
          </p:nvPr>
        </p:nvSpPr>
        <p:spPr/>
        <p:txBody>
          <a:bodyPr/>
          <a:lstStyle/>
          <a:p>
            <a:r>
              <a:rPr lang="en-US" dirty="0"/>
              <a:t>Behaviors</a:t>
            </a:r>
          </a:p>
        </p:txBody>
      </p:sp>
      <p:sp>
        <p:nvSpPr>
          <p:cNvPr id="3" name="Content Placeholder 2">
            <a:extLst>
              <a:ext uri="{FF2B5EF4-FFF2-40B4-BE49-F238E27FC236}">
                <a16:creationId xmlns:a16="http://schemas.microsoft.com/office/drawing/2014/main" id="{D42023C3-3901-FB2A-3A42-EE17E2A0B289}"/>
              </a:ext>
            </a:extLst>
          </p:cNvPr>
          <p:cNvSpPr>
            <a:spLocks noGrp="1"/>
          </p:cNvSpPr>
          <p:nvPr>
            <p:ph idx="1"/>
          </p:nvPr>
        </p:nvSpPr>
        <p:spPr/>
        <p:txBody>
          <a:bodyPr/>
          <a:lstStyle/>
          <a:p>
            <a:r>
              <a:rPr lang="en-US" dirty="0"/>
              <a:t>Attention to a portion of your perceptual manifold coupled with naming results in hierarchies of concepts, which inform webs of beliefs and desires…</a:t>
            </a:r>
          </a:p>
          <a:p>
            <a:endParaRPr lang="en-US" dirty="0"/>
          </a:p>
          <a:p>
            <a:r>
              <a:rPr lang="en-US" dirty="0"/>
              <a:t>And these webs inform </a:t>
            </a:r>
            <a:r>
              <a:rPr lang="en-US" i="1" dirty="0"/>
              <a:t>behavior</a:t>
            </a:r>
            <a:endParaRPr lang="en-US" dirty="0"/>
          </a:p>
          <a:p>
            <a:endParaRPr lang="en-US" dirty="0"/>
          </a:p>
          <a:p>
            <a:r>
              <a:rPr lang="en-US" dirty="0"/>
              <a:t>You reach for the glass of water because you perceive it as potable and you desire to no longer be thirsty</a:t>
            </a:r>
          </a:p>
          <a:p>
            <a:endParaRPr lang="en-US" dirty="0"/>
          </a:p>
          <a:p>
            <a:endParaRPr lang="en-US" dirty="0"/>
          </a:p>
        </p:txBody>
      </p:sp>
    </p:spTree>
    <p:extLst>
      <p:ext uri="{BB962C8B-B14F-4D97-AF65-F5344CB8AC3E}">
        <p14:creationId xmlns:p14="http://schemas.microsoft.com/office/powerpoint/2010/main" val="2650540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FD9B1-2AF6-7C96-1E67-10177A6F58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C349BE-C93A-49D1-5059-72E8BCA3AE36}"/>
              </a:ext>
            </a:extLst>
          </p:cNvPr>
          <p:cNvSpPr>
            <a:spLocks noGrp="1"/>
          </p:cNvSpPr>
          <p:nvPr>
            <p:ph type="title"/>
          </p:nvPr>
        </p:nvSpPr>
        <p:spPr/>
        <p:txBody>
          <a:bodyPr/>
          <a:lstStyle/>
          <a:p>
            <a:r>
              <a:rPr lang="en-US" b="1" i="1" dirty="0"/>
              <a:t>System 1 &amp; System 2</a:t>
            </a:r>
          </a:p>
        </p:txBody>
      </p:sp>
      <p:sp>
        <p:nvSpPr>
          <p:cNvPr id="3" name="Content Placeholder 2">
            <a:extLst>
              <a:ext uri="{FF2B5EF4-FFF2-40B4-BE49-F238E27FC236}">
                <a16:creationId xmlns:a16="http://schemas.microsoft.com/office/drawing/2014/main" id="{D1A56E06-F8CD-1D19-7226-4AFF9D59D674}"/>
              </a:ext>
            </a:extLst>
          </p:cNvPr>
          <p:cNvSpPr>
            <a:spLocks noGrp="1"/>
          </p:cNvSpPr>
          <p:nvPr>
            <p:ph idx="1"/>
          </p:nvPr>
        </p:nvSpPr>
        <p:spPr>
          <a:xfrm>
            <a:off x="838200" y="1825625"/>
            <a:ext cx="10515600" cy="4858038"/>
          </a:xfrm>
        </p:spPr>
        <p:txBody>
          <a:bodyPr>
            <a:normAutofit/>
          </a:bodyPr>
          <a:lstStyle/>
          <a:p>
            <a:r>
              <a:rPr lang="en-US" dirty="0"/>
              <a:t>Generally speaking, we often provide </a:t>
            </a:r>
            <a:br>
              <a:rPr lang="en-US" dirty="0"/>
            </a:br>
            <a:r>
              <a:rPr lang="en-US" dirty="0"/>
              <a:t>intuitive responses to problems we </a:t>
            </a:r>
            <a:br>
              <a:rPr lang="en-US" dirty="0"/>
            </a:br>
            <a:r>
              <a:rPr lang="en-US" dirty="0"/>
              <a:t>experience in the real world</a:t>
            </a:r>
          </a:p>
          <a:p>
            <a:pPr marL="0" indent="0">
              <a:buNone/>
            </a:pPr>
            <a:endParaRPr lang="en-US" dirty="0"/>
          </a:p>
          <a:p>
            <a:r>
              <a:rPr lang="en-US" dirty="0"/>
              <a:t>This is true for </a:t>
            </a:r>
            <a:r>
              <a:rPr lang="en-US" i="1" dirty="0"/>
              <a:t>novel problems </a:t>
            </a:r>
            <a:r>
              <a:rPr lang="en-US" dirty="0"/>
              <a:t>and for </a:t>
            </a:r>
            <a:br>
              <a:rPr lang="en-US" dirty="0"/>
            </a:br>
            <a:r>
              <a:rPr lang="en-US" i="1" dirty="0"/>
              <a:t>analytic problems</a:t>
            </a:r>
          </a:p>
          <a:p>
            <a:endParaRPr lang="en-US" i="1" dirty="0"/>
          </a:p>
          <a:p>
            <a:r>
              <a:rPr lang="en-US" dirty="0"/>
              <a:t>The bat and ball puzzle is an analytic </a:t>
            </a:r>
            <a:br>
              <a:rPr lang="en-US" dirty="0"/>
            </a:br>
            <a:r>
              <a:rPr lang="en-US" dirty="0"/>
              <a:t>problem, requiring a precise answer with</a:t>
            </a:r>
            <a:br>
              <a:rPr lang="en-US" dirty="0"/>
            </a:br>
            <a:r>
              <a:rPr lang="en-US" dirty="0"/>
              <a:t>minimal room for error</a:t>
            </a:r>
          </a:p>
        </p:txBody>
      </p:sp>
      <p:pic>
        <p:nvPicPr>
          <p:cNvPr id="5" name="Picture 4" descr="A book cover with a pencil&#10;&#10;Description automatically generated">
            <a:extLst>
              <a:ext uri="{FF2B5EF4-FFF2-40B4-BE49-F238E27FC236}">
                <a16:creationId xmlns:a16="http://schemas.microsoft.com/office/drawing/2014/main" id="{41D14F68-71D1-D1B5-9165-3AFB9DB9A2B7}"/>
              </a:ext>
            </a:extLst>
          </p:cNvPr>
          <p:cNvPicPr>
            <a:picLocks noChangeAspect="1"/>
          </p:cNvPicPr>
          <p:nvPr/>
        </p:nvPicPr>
        <p:blipFill>
          <a:blip r:embed="rId2"/>
          <a:stretch>
            <a:fillRect/>
          </a:stretch>
        </p:blipFill>
        <p:spPr>
          <a:xfrm>
            <a:off x="7019637" y="216153"/>
            <a:ext cx="4401127" cy="6467510"/>
          </a:xfrm>
          <a:prstGeom prst="rect">
            <a:avLst/>
          </a:prstGeom>
        </p:spPr>
      </p:pic>
    </p:spTree>
    <p:extLst>
      <p:ext uri="{BB962C8B-B14F-4D97-AF65-F5344CB8AC3E}">
        <p14:creationId xmlns:p14="http://schemas.microsoft.com/office/powerpoint/2010/main" val="40970704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8718B-6953-A8F5-F827-6CD0D2C0A69C}"/>
            </a:ext>
          </a:extLst>
        </p:cNvPr>
        <p:cNvGrpSpPr/>
        <p:nvPr/>
      </p:nvGrpSpPr>
      <p:grpSpPr>
        <a:xfrm>
          <a:off x="0" y="0"/>
          <a:ext cx="0" cy="0"/>
          <a:chOff x="0" y="0"/>
          <a:chExt cx="0" cy="0"/>
        </a:xfrm>
      </p:grpSpPr>
      <p:pic>
        <p:nvPicPr>
          <p:cNvPr id="4" name="Picture 3" descr="Two heads with words in them&#10;&#10;Description automatically generated">
            <a:extLst>
              <a:ext uri="{FF2B5EF4-FFF2-40B4-BE49-F238E27FC236}">
                <a16:creationId xmlns:a16="http://schemas.microsoft.com/office/drawing/2014/main" id="{61CF2342-636C-F166-3E58-C9A6BD6C0811}"/>
              </a:ext>
            </a:extLst>
          </p:cNvPr>
          <p:cNvPicPr>
            <a:picLocks noChangeAspect="1"/>
          </p:cNvPicPr>
          <p:nvPr/>
        </p:nvPicPr>
        <p:blipFill>
          <a:blip r:embed="rId2"/>
          <a:stretch>
            <a:fillRect/>
          </a:stretch>
        </p:blipFill>
        <p:spPr>
          <a:xfrm>
            <a:off x="130933" y="193963"/>
            <a:ext cx="11930134" cy="6470073"/>
          </a:xfrm>
          <a:prstGeom prst="rect">
            <a:avLst/>
          </a:prstGeom>
        </p:spPr>
      </p:pic>
    </p:spTree>
    <p:extLst>
      <p:ext uri="{BB962C8B-B14F-4D97-AF65-F5344CB8AC3E}">
        <p14:creationId xmlns:p14="http://schemas.microsoft.com/office/powerpoint/2010/main" val="488671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FAEEF-21AB-23A7-B367-673ACE97FDF9}"/>
              </a:ext>
            </a:extLst>
          </p:cNvPr>
          <p:cNvSpPr>
            <a:spLocks noGrp="1"/>
          </p:cNvSpPr>
          <p:nvPr>
            <p:ph type="title"/>
          </p:nvPr>
        </p:nvSpPr>
        <p:spPr/>
        <p:txBody>
          <a:bodyPr/>
          <a:lstStyle/>
          <a:p>
            <a:r>
              <a:rPr lang="en-US"/>
              <a:t>Analysis of Competing Hypotheses (ACH)</a:t>
            </a:r>
          </a:p>
        </p:txBody>
      </p:sp>
      <p:sp>
        <p:nvSpPr>
          <p:cNvPr id="3" name="Content Placeholder 2">
            <a:extLst>
              <a:ext uri="{FF2B5EF4-FFF2-40B4-BE49-F238E27FC236}">
                <a16:creationId xmlns:a16="http://schemas.microsoft.com/office/drawing/2014/main" id="{32C9AAF0-D0D8-D24F-0630-BD8241CA94EF}"/>
              </a:ext>
            </a:extLst>
          </p:cNvPr>
          <p:cNvSpPr>
            <a:spLocks noGrp="1"/>
          </p:cNvSpPr>
          <p:nvPr>
            <p:ph idx="1"/>
          </p:nvPr>
        </p:nvSpPr>
        <p:spPr/>
        <p:txBody>
          <a:bodyPr/>
          <a:lstStyle/>
          <a:p>
            <a:r>
              <a:rPr lang="en-US"/>
              <a:t>Designed to </a:t>
            </a:r>
            <a:r>
              <a:rPr lang="en-US" b="1"/>
              <a:t>avoid pitfalls </a:t>
            </a:r>
            <a:br>
              <a:rPr lang="en-US" b="1"/>
            </a:br>
            <a:r>
              <a:rPr lang="en-US" b="1"/>
              <a:t>of quick, intuitive, </a:t>
            </a:r>
            <a:br>
              <a:rPr lang="en-US" b="1"/>
            </a:br>
            <a:r>
              <a:rPr lang="en-US" b="1"/>
              <a:t>judgments </a:t>
            </a:r>
            <a:r>
              <a:rPr lang="en-US"/>
              <a:t>with</a:t>
            </a:r>
            <a:r>
              <a:rPr lang="en-US" b="1"/>
              <a:t> </a:t>
            </a:r>
            <a:r>
              <a:rPr lang="en-US"/>
              <a:t>a </a:t>
            </a:r>
            <a:br>
              <a:rPr lang="en-US"/>
            </a:br>
            <a:r>
              <a:rPr lang="en-US"/>
              <a:t>step-by-step strategy for </a:t>
            </a:r>
            <a:br>
              <a:rPr lang="en-US"/>
            </a:br>
            <a:r>
              <a:rPr lang="en-US"/>
              <a:t>cultivating methodical, </a:t>
            </a:r>
            <a:br>
              <a:rPr lang="en-US"/>
            </a:br>
            <a:r>
              <a:rPr lang="en-US"/>
              <a:t>reflective, intelligence </a:t>
            </a:r>
            <a:br>
              <a:rPr lang="en-US"/>
            </a:br>
            <a:r>
              <a:rPr lang="en-US"/>
              <a:t>gathering</a:t>
            </a:r>
          </a:p>
        </p:txBody>
      </p:sp>
      <p:pic>
        <p:nvPicPr>
          <p:cNvPr id="5" name="Picture 4" descr="A purple cover with yellow text&#10;&#10;Description automatically generated">
            <a:extLst>
              <a:ext uri="{FF2B5EF4-FFF2-40B4-BE49-F238E27FC236}">
                <a16:creationId xmlns:a16="http://schemas.microsoft.com/office/drawing/2014/main" id="{9AAFF7B8-F801-0FC0-591B-BDA8DB200647}"/>
              </a:ext>
            </a:extLst>
          </p:cNvPr>
          <p:cNvPicPr>
            <a:picLocks noChangeAspect="1"/>
          </p:cNvPicPr>
          <p:nvPr/>
        </p:nvPicPr>
        <p:blipFill>
          <a:blip r:embed="rId2"/>
          <a:stretch>
            <a:fillRect/>
          </a:stretch>
        </p:blipFill>
        <p:spPr>
          <a:xfrm>
            <a:off x="8844456" y="1777650"/>
            <a:ext cx="3124198" cy="4715225"/>
          </a:xfrm>
          <a:prstGeom prst="rect">
            <a:avLst/>
          </a:prstGeom>
        </p:spPr>
      </p:pic>
      <p:pic>
        <p:nvPicPr>
          <p:cNvPr id="7" name="Picture 6" descr="A book cover with a pencil&#10;&#10;Description automatically generated">
            <a:extLst>
              <a:ext uri="{FF2B5EF4-FFF2-40B4-BE49-F238E27FC236}">
                <a16:creationId xmlns:a16="http://schemas.microsoft.com/office/drawing/2014/main" id="{D4BCBCA8-5B48-828C-0FCF-65F89E56C320}"/>
              </a:ext>
            </a:extLst>
          </p:cNvPr>
          <p:cNvPicPr>
            <a:picLocks noChangeAspect="1"/>
          </p:cNvPicPr>
          <p:nvPr/>
        </p:nvPicPr>
        <p:blipFill>
          <a:blip r:embed="rId3"/>
          <a:stretch>
            <a:fillRect/>
          </a:stretch>
        </p:blipFill>
        <p:spPr>
          <a:xfrm>
            <a:off x="5244798" y="1777650"/>
            <a:ext cx="3208701" cy="4715224"/>
          </a:xfrm>
          <a:prstGeom prst="rect">
            <a:avLst/>
          </a:prstGeom>
          <a:ln>
            <a:solidFill>
              <a:schemeClr val="tx1"/>
            </a:solidFill>
          </a:ln>
        </p:spPr>
      </p:pic>
      <p:sp>
        <p:nvSpPr>
          <p:cNvPr id="8" name="Oval 7">
            <a:extLst>
              <a:ext uri="{FF2B5EF4-FFF2-40B4-BE49-F238E27FC236}">
                <a16:creationId xmlns:a16="http://schemas.microsoft.com/office/drawing/2014/main" id="{10098B3D-A707-F846-724E-48D05C6242E3}"/>
              </a:ext>
            </a:extLst>
          </p:cNvPr>
          <p:cNvSpPr/>
          <p:nvPr/>
        </p:nvSpPr>
        <p:spPr>
          <a:xfrm>
            <a:off x="6849148" y="2947349"/>
            <a:ext cx="1447143" cy="96329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5698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4615F-DE91-2C37-BD1F-EF4EE946AF2B}"/>
              </a:ext>
            </a:extLst>
          </p:cNvPr>
          <p:cNvSpPr>
            <a:spLocks noGrp="1"/>
          </p:cNvSpPr>
          <p:nvPr>
            <p:ph type="title"/>
          </p:nvPr>
        </p:nvSpPr>
        <p:spPr/>
        <p:txBody>
          <a:bodyPr/>
          <a:lstStyle/>
          <a:p>
            <a:r>
              <a:rPr lang="en-US"/>
              <a:t>Readings</a:t>
            </a:r>
          </a:p>
        </p:txBody>
      </p:sp>
      <p:sp>
        <p:nvSpPr>
          <p:cNvPr id="3" name="Content Placeholder 2">
            <a:extLst>
              <a:ext uri="{FF2B5EF4-FFF2-40B4-BE49-F238E27FC236}">
                <a16:creationId xmlns:a16="http://schemas.microsoft.com/office/drawing/2014/main" id="{C4B0F3BC-B663-78A5-DBDB-0DBEB5FFCEE8}"/>
              </a:ext>
            </a:extLst>
          </p:cNvPr>
          <p:cNvSpPr>
            <a:spLocks noGrp="1"/>
          </p:cNvSpPr>
          <p:nvPr>
            <p:ph idx="1"/>
          </p:nvPr>
        </p:nvSpPr>
        <p:spPr/>
        <p:txBody>
          <a:bodyPr>
            <a:normAutofit/>
          </a:bodyPr>
          <a:lstStyle/>
          <a:p>
            <a:pPr>
              <a:spcBef>
                <a:spcPts val="0"/>
              </a:spcBef>
            </a:pPr>
            <a:r>
              <a:rPr lang="en-US">
                <a:solidFill>
                  <a:srgbClr val="000000"/>
                </a:solidFill>
                <a:effectLst/>
                <a:ea typeface="Trebuchet MS" panose="020B0703020202090204" pitchFamily="34" charset="0"/>
                <a:cs typeface="Times New Roman" panose="02020603050405020304" pitchFamily="18" charset="0"/>
              </a:rPr>
              <a:t>Whitesmith, Part 1</a:t>
            </a:r>
            <a:endParaRPr lang="en-US">
              <a:solidFill>
                <a:srgbClr val="404040"/>
              </a:solidFill>
              <a:effectLst/>
              <a:ea typeface="Trebuchet MS" panose="020B0703020202090204" pitchFamily="34" charset="0"/>
              <a:cs typeface="Times New Roman" panose="02020603050405020304" pitchFamily="18" charset="0"/>
            </a:endParaRPr>
          </a:p>
          <a:p>
            <a:pPr>
              <a:spcBef>
                <a:spcPts val="0"/>
              </a:spcBef>
              <a:spcAft>
                <a:spcPts val="600"/>
              </a:spcAft>
              <a:tabLst>
                <a:tab pos="3223260" algn="l"/>
              </a:tabLst>
            </a:pPr>
            <a:endParaRPr lang="en-US" u="sng">
              <a:solidFill>
                <a:srgbClr val="000000"/>
              </a:solidFill>
              <a:effectLst/>
              <a:ea typeface="Trebuchet MS" panose="020B0703020202090204" pitchFamily="34" charset="0"/>
              <a:cs typeface="Times New Roman" panose="02020603050405020304" pitchFamily="18" charset="0"/>
              <a:hlinkClick r:id="rId2"/>
            </a:endParaRPr>
          </a:p>
          <a:p>
            <a:pPr>
              <a:spcBef>
                <a:spcPts val="0"/>
              </a:spcBef>
              <a:spcAft>
                <a:spcPts val="600"/>
              </a:spcAft>
              <a:tabLst>
                <a:tab pos="3223260" algn="l"/>
              </a:tabLst>
            </a:pPr>
            <a:r>
              <a:rPr lang="en-US" u="sng">
                <a:solidFill>
                  <a:srgbClr val="000000"/>
                </a:solidFill>
                <a:effectLst/>
                <a:ea typeface="Trebuchet MS" panose="020B0703020202090204" pitchFamily="34" charset="0"/>
                <a:cs typeface="Times New Roman" panose="02020603050405020304" pitchFamily="18" charset="0"/>
                <a:hlinkClick r:id="rId2"/>
              </a:rPr>
              <a:t>Understanding Bias in Twitter-Based Intelligence Analysis</a:t>
            </a:r>
            <a:endParaRPr lang="en-US">
              <a:solidFill>
                <a:srgbClr val="404040"/>
              </a:solidFill>
              <a:ea typeface="Trebuchet MS" panose="020B0703020202090204" pitchFamily="34" charset="0"/>
              <a:cs typeface="Times New Roman" panose="02020603050405020304" pitchFamily="18" charset="0"/>
            </a:endParaRPr>
          </a:p>
          <a:p>
            <a:pPr>
              <a:spcBef>
                <a:spcPts val="0"/>
              </a:spcBef>
              <a:spcAft>
                <a:spcPts val="600"/>
              </a:spcAft>
              <a:tabLst>
                <a:tab pos="3223260" algn="l"/>
              </a:tabLst>
            </a:pPr>
            <a:endParaRPr lang="en-US" u="sng">
              <a:solidFill>
                <a:srgbClr val="404040"/>
              </a:solidFill>
              <a:effectLst/>
              <a:ea typeface="Times New Roman" panose="02020603050405020304" pitchFamily="18" charset="0"/>
              <a:cs typeface="Times New Roman" panose="02020603050405020304" pitchFamily="18" charset="0"/>
              <a:hlinkClick r:id="rId3"/>
            </a:endParaRPr>
          </a:p>
          <a:p>
            <a:pPr>
              <a:spcBef>
                <a:spcPts val="0"/>
              </a:spcBef>
              <a:spcAft>
                <a:spcPts val="600"/>
              </a:spcAft>
              <a:tabLst>
                <a:tab pos="3223260" algn="l"/>
              </a:tabLst>
            </a:pPr>
            <a:r>
              <a:rPr lang="en-US" u="sng">
                <a:solidFill>
                  <a:srgbClr val="000000"/>
                </a:solidFill>
                <a:effectLst/>
                <a:ea typeface="Times New Roman" panose="02020603050405020304" pitchFamily="18" charset="0"/>
                <a:cs typeface="Times New Roman" panose="02020603050405020304" pitchFamily="18" charset="0"/>
                <a:hlinkClick r:id="rId3"/>
              </a:rPr>
              <a:t>Ontology and Cognitive Outcomes</a:t>
            </a:r>
            <a:r>
              <a:rPr lang="en-US">
                <a:effectLst/>
              </a:rPr>
              <a:t> </a:t>
            </a:r>
            <a:endParaRPr lang="en-US"/>
          </a:p>
        </p:txBody>
      </p:sp>
    </p:spTree>
    <p:extLst>
      <p:ext uri="{BB962C8B-B14F-4D97-AF65-F5344CB8AC3E}">
        <p14:creationId xmlns:p14="http://schemas.microsoft.com/office/powerpoint/2010/main" val="4277237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5495F-A1EE-97F2-4DF1-64AA900649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77F6B6-8BED-5197-9BBE-66DDB6898A72}"/>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ADF1D17C-751B-D045-7245-16414A9DB400}"/>
              </a:ext>
            </a:extLst>
          </p:cNvPr>
          <p:cNvSpPr>
            <a:spLocks noGrp="1"/>
          </p:cNvSpPr>
          <p:nvPr>
            <p:ph idx="1"/>
          </p:nvPr>
        </p:nvSpPr>
        <p:spPr/>
        <p:txBody>
          <a:bodyPr/>
          <a:lstStyle/>
          <a:p>
            <a:r>
              <a:rPr lang="en-US"/>
              <a:t>Model of Cognition </a:t>
            </a:r>
          </a:p>
          <a:p>
            <a:endParaRPr lang="en-US"/>
          </a:p>
          <a:p>
            <a:r>
              <a:rPr lang="en-US">
                <a:solidFill>
                  <a:srgbClr val="FF0000"/>
                </a:solidFill>
              </a:rPr>
              <a:t>Intelligence Analysis on the Ground</a:t>
            </a:r>
          </a:p>
          <a:p>
            <a:pPr marL="0" indent="0">
              <a:buNone/>
            </a:pPr>
            <a:endParaRPr lang="en-US"/>
          </a:p>
          <a:p>
            <a:r>
              <a:rPr lang="en-US"/>
              <a:t>Cognitive Bias in Intelligence Analysis</a:t>
            </a:r>
          </a:p>
          <a:p>
            <a:endParaRPr lang="en-US"/>
          </a:p>
        </p:txBody>
      </p:sp>
    </p:spTree>
    <p:extLst>
      <p:ext uri="{BB962C8B-B14F-4D97-AF65-F5344CB8AC3E}">
        <p14:creationId xmlns:p14="http://schemas.microsoft.com/office/powerpoint/2010/main" val="4209719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diagram&#10;&#10;Description automatically generated">
            <a:extLst>
              <a:ext uri="{FF2B5EF4-FFF2-40B4-BE49-F238E27FC236}">
                <a16:creationId xmlns:a16="http://schemas.microsoft.com/office/drawing/2014/main" id="{18940D43-E000-D8CF-7AE2-5BF2FCB7B3A3}"/>
              </a:ext>
            </a:extLst>
          </p:cNvPr>
          <p:cNvPicPr>
            <a:picLocks noChangeAspect="1"/>
          </p:cNvPicPr>
          <p:nvPr/>
        </p:nvPicPr>
        <p:blipFill rotWithShape="1">
          <a:blip r:embed="rId2">
            <a:alphaModFix/>
          </a:blip>
          <a:srcRect t="1008"/>
          <a:stretch/>
        </p:blipFill>
        <p:spPr>
          <a:xfrm>
            <a:off x="789180" y="23385"/>
            <a:ext cx="10083452" cy="6811229"/>
          </a:xfrm>
          <a:prstGeom prst="rect">
            <a:avLst/>
          </a:prstGeom>
        </p:spPr>
      </p:pic>
    </p:spTree>
    <p:extLst>
      <p:ext uri="{BB962C8B-B14F-4D97-AF65-F5344CB8AC3E}">
        <p14:creationId xmlns:p14="http://schemas.microsoft.com/office/powerpoint/2010/main" val="3209890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429EF-AFD9-E94E-D478-3CB5C7571AA4}"/>
            </a:ext>
          </a:extLst>
        </p:cNvPr>
        <p:cNvGrpSpPr/>
        <p:nvPr/>
      </p:nvGrpSpPr>
      <p:grpSpPr>
        <a:xfrm>
          <a:off x="0" y="0"/>
          <a:ext cx="0" cy="0"/>
          <a:chOff x="0" y="0"/>
          <a:chExt cx="0" cy="0"/>
        </a:xfrm>
      </p:grpSpPr>
      <p:pic>
        <p:nvPicPr>
          <p:cNvPr id="5" name="Picture 4" descr="A diagram of a diagram&#10;&#10;Description automatically generated">
            <a:extLst>
              <a:ext uri="{FF2B5EF4-FFF2-40B4-BE49-F238E27FC236}">
                <a16:creationId xmlns:a16="http://schemas.microsoft.com/office/drawing/2014/main" id="{1FEBC48A-7A2D-762C-637E-EFE4CF4F1AFD}"/>
              </a:ext>
            </a:extLst>
          </p:cNvPr>
          <p:cNvPicPr>
            <a:picLocks noChangeAspect="1"/>
          </p:cNvPicPr>
          <p:nvPr/>
        </p:nvPicPr>
        <p:blipFill rotWithShape="1">
          <a:blip r:embed="rId2">
            <a:alphaModFix amt="35000"/>
          </a:blip>
          <a:srcRect t="1008"/>
          <a:stretch/>
        </p:blipFill>
        <p:spPr>
          <a:xfrm>
            <a:off x="789180" y="23385"/>
            <a:ext cx="10083452" cy="6811229"/>
          </a:xfrm>
          <a:prstGeom prst="rect">
            <a:avLst/>
          </a:prstGeom>
        </p:spPr>
      </p:pic>
      <p:pic>
        <p:nvPicPr>
          <p:cNvPr id="6" name="Graphic 5" descr="Person eating with solid fill">
            <a:extLst>
              <a:ext uri="{FF2B5EF4-FFF2-40B4-BE49-F238E27FC236}">
                <a16:creationId xmlns:a16="http://schemas.microsoft.com/office/drawing/2014/main" id="{63DFBD23-DFA4-8042-B5CD-AE1F51A7F0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917" y="2483427"/>
            <a:ext cx="1724890" cy="1724890"/>
          </a:xfrm>
          <a:prstGeom prst="rect">
            <a:avLst/>
          </a:prstGeom>
        </p:spPr>
      </p:pic>
      <p:cxnSp>
        <p:nvCxnSpPr>
          <p:cNvPr id="8" name="Straight Arrow Connector 7">
            <a:extLst>
              <a:ext uri="{FF2B5EF4-FFF2-40B4-BE49-F238E27FC236}">
                <a16:creationId xmlns:a16="http://schemas.microsoft.com/office/drawing/2014/main" id="{FB8D3F42-4557-700B-7067-7346858A30C9}"/>
              </a:ext>
            </a:extLst>
          </p:cNvPr>
          <p:cNvCxnSpPr>
            <a:cxnSpLocks/>
          </p:cNvCxnSpPr>
          <p:nvPr/>
        </p:nvCxnSpPr>
        <p:spPr>
          <a:xfrm flipV="1">
            <a:off x="2565314" y="3206338"/>
            <a:ext cx="2837959" cy="139534"/>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A701ADF-880C-870F-BB7F-EC30CBEBF939}"/>
              </a:ext>
            </a:extLst>
          </p:cNvPr>
          <p:cNvCxnSpPr>
            <a:cxnSpLocks/>
          </p:cNvCxnSpPr>
          <p:nvPr/>
        </p:nvCxnSpPr>
        <p:spPr>
          <a:xfrm flipV="1">
            <a:off x="2565314" y="855023"/>
            <a:ext cx="4108618" cy="2490849"/>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9011F26-A697-E14F-9442-5B6C4CEF229F}"/>
              </a:ext>
            </a:extLst>
          </p:cNvPr>
          <p:cNvCxnSpPr>
            <a:cxnSpLocks/>
          </p:cNvCxnSpPr>
          <p:nvPr/>
        </p:nvCxnSpPr>
        <p:spPr>
          <a:xfrm flipV="1">
            <a:off x="2565314" y="1151906"/>
            <a:ext cx="5339287" cy="2193965"/>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5D5A02C-1407-3207-3A48-F9DAB4BDACB7}"/>
              </a:ext>
            </a:extLst>
          </p:cNvPr>
          <p:cNvCxnSpPr>
            <a:cxnSpLocks/>
          </p:cNvCxnSpPr>
          <p:nvPr/>
        </p:nvCxnSpPr>
        <p:spPr>
          <a:xfrm>
            <a:off x="2565314" y="3345870"/>
            <a:ext cx="6531185" cy="16626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03A02C9-08EF-B64F-291E-EAE24BB2607B}"/>
              </a:ext>
            </a:extLst>
          </p:cNvPr>
          <p:cNvCxnSpPr>
            <a:cxnSpLocks/>
          </p:cNvCxnSpPr>
          <p:nvPr/>
        </p:nvCxnSpPr>
        <p:spPr>
          <a:xfrm>
            <a:off x="2565314" y="3345869"/>
            <a:ext cx="4631133" cy="138051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8732F4F-9F43-4939-3DE2-BD54B9F057BF}"/>
              </a:ext>
            </a:extLst>
          </p:cNvPr>
          <p:cNvSpPr txBox="1"/>
          <p:nvPr/>
        </p:nvSpPr>
        <p:spPr>
          <a:xfrm>
            <a:off x="630477" y="4208317"/>
            <a:ext cx="1846980"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Human 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the loop</a:t>
            </a:r>
          </a:p>
        </p:txBody>
      </p:sp>
    </p:spTree>
    <p:extLst>
      <p:ext uri="{BB962C8B-B14F-4D97-AF65-F5344CB8AC3E}">
        <p14:creationId xmlns:p14="http://schemas.microsoft.com/office/powerpoint/2010/main" val="1823505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FF1E1-EB8D-5AF2-5CDA-D534CB0A41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BC209D-BFEF-7436-ED97-B9330AA696E2}"/>
              </a:ext>
            </a:extLst>
          </p:cNvPr>
          <p:cNvSpPr>
            <a:spLocks noGrp="1"/>
          </p:cNvSpPr>
          <p:nvPr>
            <p:ph type="title"/>
          </p:nvPr>
        </p:nvSpPr>
        <p:spPr/>
        <p:txBody>
          <a:bodyPr/>
          <a:lstStyle/>
          <a:p>
            <a:r>
              <a:rPr lang="en-US"/>
              <a:t>Cognitive Process Ontology</a:t>
            </a:r>
          </a:p>
        </p:txBody>
      </p:sp>
      <p:sp>
        <p:nvSpPr>
          <p:cNvPr id="3" name="Content Placeholder 2">
            <a:extLst>
              <a:ext uri="{FF2B5EF4-FFF2-40B4-BE49-F238E27FC236}">
                <a16:creationId xmlns:a16="http://schemas.microsoft.com/office/drawing/2014/main" id="{59795CD4-2B95-7652-FB38-1F96CEA06F56}"/>
              </a:ext>
            </a:extLst>
          </p:cNvPr>
          <p:cNvSpPr>
            <a:spLocks noGrp="1"/>
          </p:cNvSpPr>
          <p:nvPr>
            <p:ph idx="1"/>
          </p:nvPr>
        </p:nvSpPr>
        <p:spPr/>
        <p:txBody>
          <a:bodyPr/>
          <a:lstStyle/>
          <a:p>
            <a:r>
              <a:rPr lang="en-US"/>
              <a:t>Ontology reflecting aspects of the intellgence cycle</a:t>
            </a:r>
          </a:p>
          <a:p>
            <a:endParaRPr lang="en-US"/>
          </a:p>
        </p:txBody>
      </p:sp>
      <p:pic>
        <p:nvPicPr>
          <p:cNvPr id="4" name="Picture 3" descr="A diagram of a process&#10;&#10;Description automatically generated">
            <a:extLst>
              <a:ext uri="{FF2B5EF4-FFF2-40B4-BE49-F238E27FC236}">
                <a16:creationId xmlns:a16="http://schemas.microsoft.com/office/drawing/2014/main" id="{AA900732-5F36-D8BB-35B8-0871F18B4DD7}"/>
              </a:ext>
            </a:extLst>
          </p:cNvPr>
          <p:cNvPicPr>
            <a:picLocks noChangeAspect="1"/>
          </p:cNvPicPr>
          <p:nvPr/>
        </p:nvPicPr>
        <p:blipFill>
          <a:blip r:embed="rId2"/>
          <a:stretch>
            <a:fillRect/>
          </a:stretch>
        </p:blipFill>
        <p:spPr>
          <a:xfrm>
            <a:off x="4907665" y="2536292"/>
            <a:ext cx="7087565" cy="4263909"/>
          </a:xfrm>
          <a:prstGeom prst="rect">
            <a:avLst/>
          </a:prstGeom>
          <a:ln>
            <a:solidFill>
              <a:schemeClr val="tx1"/>
            </a:solidFill>
          </a:ln>
        </p:spPr>
      </p:pic>
      <p:pic>
        <p:nvPicPr>
          <p:cNvPr id="5" name="Picture 4" descr="A diagram of a diagram&#10;&#10;Description automatically generated">
            <a:extLst>
              <a:ext uri="{FF2B5EF4-FFF2-40B4-BE49-F238E27FC236}">
                <a16:creationId xmlns:a16="http://schemas.microsoft.com/office/drawing/2014/main" id="{0DAF3EED-439A-E581-5CD6-F8EC0CA103B7}"/>
              </a:ext>
            </a:extLst>
          </p:cNvPr>
          <p:cNvPicPr>
            <a:picLocks noChangeAspect="1"/>
          </p:cNvPicPr>
          <p:nvPr/>
        </p:nvPicPr>
        <p:blipFill rotWithShape="1">
          <a:blip r:embed="rId3">
            <a:alphaModFix/>
          </a:blip>
          <a:srcRect t="1008"/>
          <a:stretch/>
        </p:blipFill>
        <p:spPr>
          <a:xfrm>
            <a:off x="196770" y="3429000"/>
            <a:ext cx="3935329" cy="2658259"/>
          </a:xfrm>
          <a:prstGeom prst="rect">
            <a:avLst/>
          </a:prstGeom>
        </p:spPr>
      </p:pic>
      <p:sp>
        <p:nvSpPr>
          <p:cNvPr id="6" name="Oval 5">
            <a:extLst>
              <a:ext uri="{FF2B5EF4-FFF2-40B4-BE49-F238E27FC236}">
                <a16:creationId xmlns:a16="http://schemas.microsoft.com/office/drawing/2014/main" id="{76D015A4-CC72-B4E6-659C-5056141D8C4F}"/>
              </a:ext>
            </a:extLst>
          </p:cNvPr>
          <p:cNvSpPr/>
          <p:nvPr/>
        </p:nvSpPr>
        <p:spPr>
          <a:xfrm>
            <a:off x="2946897" y="4562823"/>
            <a:ext cx="898648" cy="96329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2561425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2305</Words>
  <Application>Microsoft Macintosh PowerPoint</Application>
  <PresentationFormat>Widescreen</PresentationFormat>
  <Paragraphs>335</Paragraphs>
  <Slides>53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Aptos</vt:lpstr>
      <vt:lpstr>Arial</vt:lpstr>
      <vt:lpstr>Garamond</vt:lpstr>
      <vt:lpstr>Times New Roman</vt:lpstr>
      <vt:lpstr>Trebuchet MS</vt:lpstr>
      <vt:lpstr>1_Office Theme</vt:lpstr>
      <vt:lpstr>Bottom-Up Intelligence Analysis (Part 2)</vt:lpstr>
      <vt:lpstr>Conceptual Hierarchies</vt:lpstr>
      <vt:lpstr>Cognitive Webs</vt:lpstr>
      <vt:lpstr>Webs of Beliefs and Desires</vt:lpstr>
      <vt:lpstr>Behaviors</vt:lpstr>
      <vt:lpstr>Outline</vt:lpstr>
      <vt:lpstr>PowerPoint Presentation</vt:lpstr>
      <vt:lpstr>PowerPoint Presentation</vt:lpstr>
      <vt:lpstr>Cognitive Process Ontology</vt:lpstr>
      <vt:lpstr>Preliminary Intelligence Definitions</vt:lpstr>
      <vt:lpstr>Cognitive Process Ontology</vt:lpstr>
      <vt:lpstr>Group Exercise</vt:lpstr>
      <vt:lpstr>PowerPoint Presentation</vt:lpstr>
      <vt:lpstr>PowerPoint Presentation</vt:lpstr>
      <vt:lpstr>National Intelligence Estimate (NIE)</vt:lpstr>
      <vt:lpstr>National Intelligence Estimate (NIE)</vt:lpstr>
      <vt:lpstr>Analysis of Competing Hypotheses (ACH)</vt:lpstr>
      <vt:lpstr>Analysis of Competing Hypotheses (ACH)</vt:lpstr>
      <vt:lpstr>Identify Possible Hypotheses </vt:lpstr>
      <vt:lpstr>Compile Evidence in Favor or Against </vt:lpstr>
      <vt:lpstr>Prepare Hypothesis vs Evidence Matrix </vt:lpstr>
      <vt:lpstr>Prepare Hypothesis vs Evidence Matrix </vt:lpstr>
      <vt:lpstr>Refine Matrix</vt:lpstr>
      <vt:lpstr>Extract Conclusions &amp; Counterexamples</vt:lpstr>
      <vt:lpstr>Evaluate Sensitivity to Critical Evidence </vt:lpstr>
      <vt:lpstr>Report Conclusions &amp; Future Proofing</vt:lpstr>
      <vt:lpstr>Group Exercise</vt:lpstr>
      <vt:lpstr>Analysis of Competing Hypotheses (ACH)</vt:lpstr>
      <vt:lpstr>Cognitive Process Ontology</vt:lpstr>
      <vt:lpstr>Cognitive Process Ontology</vt:lpstr>
      <vt:lpstr>The Arguments Ontology</vt:lpstr>
      <vt:lpstr>The Arguments Ontology</vt:lpstr>
      <vt:lpstr>The Arguments Ontology</vt:lpstr>
      <vt:lpstr>Group Exercise</vt:lpstr>
      <vt:lpstr>PowerPoint Presentation</vt:lpstr>
      <vt:lpstr>Outline</vt:lpstr>
      <vt:lpstr>Analysis of Competing Hypotheses (ACH)</vt:lpstr>
      <vt:lpstr>Analysis of Competing Hypotheses (ACH)</vt:lpstr>
      <vt:lpstr>Model of Cognition</vt:lpstr>
      <vt:lpstr>Varieties of Failure</vt:lpstr>
      <vt:lpstr>Group Exercise</vt:lpstr>
      <vt:lpstr>Availability Bias</vt:lpstr>
      <vt:lpstr>Group Exercise</vt:lpstr>
      <vt:lpstr>Anchor Bias</vt:lpstr>
      <vt:lpstr>Group Exercise</vt:lpstr>
      <vt:lpstr>Solution</vt:lpstr>
      <vt:lpstr>Solution</vt:lpstr>
      <vt:lpstr>Solution</vt:lpstr>
      <vt:lpstr>Solution</vt:lpstr>
      <vt:lpstr>System 1 &amp; System 2</vt:lpstr>
      <vt:lpstr>PowerPoint Presentation</vt:lpstr>
      <vt:lpstr>Analysis of Competing Hypotheses (ACH)</vt:lpstr>
      <vt:lpstr>Readings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Bottom-Up Intelligence Analysis (Part 2)</dc:title>
  <dc:creator>John Beverley</dc:creator>
  <cp:lastModifiedBy>John Beverley</cp:lastModifiedBy>
  <cp:revision>2</cp:revision>
  <dcterms:created xsi:type="dcterms:W3CDTF">2024-03-06T03:37:28Z</dcterms:created>
  <dcterms:modified xsi:type="dcterms:W3CDTF">2024-03-06T03:39:31Z</dcterms:modified>
</cp:coreProperties>
</file>